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7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8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24A1F4-7472-4FB0-9A9B-6613A265D0E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16CA9-D1F9-4CD0-BE32-295ADCC30A57}">
      <dgm:prSet/>
      <dgm:spPr/>
      <dgm:t>
        <a:bodyPr/>
        <a:lstStyle/>
        <a:p>
          <a:r>
            <a:rPr lang="en-US"/>
            <a:t>Bipolar I</a:t>
          </a:r>
        </a:p>
      </dgm:t>
    </dgm:pt>
    <dgm:pt modelId="{EA747B18-8406-4E18-8CA8-CFE4F65B7610}" type="parTrans" cxnId="{71D51672-B21F-400B-BBAD-2E5E1B1B3F7E}">
      <dgm:prSet/>
      <dgm:spPr/>
      <dgm:t>
        <a:bodyPr/>
        <a:lstStyle/>
        <a:p>
          <a:endParaRPr lang="en-US"/>
        </a:p>
      </dgm:t>
    </dgm:pt>
    <dgm:pt modelId="{A8BB5B62-0B97-4365-92FD-90854910CFA3}" type="sibTrans" cxnId="{71D51672-B21F-400B-BBAD-2E5E1B1B3F7E}">
      <dgm:prSet/>
      <dgm:spPr/>
      <dgm:t>
        <a:bodyPr/>
        <a:lstStyle/>
        <a:p>
          <a:endParaRPr lang="en-US"/>
        </a:p>
      </dgm:t>
    </dgm:pt>
    <dgm:pt modelId="{6D5F3278-60FB-495C-844F-69213CB9A9AC}">
      <dgm:prSet/>
      <dgm:spPr/>
      <dgm:t>
        <a:bodyPr/>
        <a:lstStyle/>
        <a:p>
          <a:r>
            <a:rPr lang="en-US" dirty="0"/>
            <a:t>At least one episode of acute mania (full mania) and may or may not have a depressive episode.</a:t>
          </a:r>
        </a:p>
      </dgm:t>
    </dgm:pt>
    <dgm:pt modelId="{0E9B8BD8-AA12-4190-8DEE-FCBD49B929C0}" type="parTrans" cxnId="{0716FEA8-B6EA-4E94-BD20-A0747CCD78C7}">
      <dgm:prSet/>
      <dgm:spPr/>
      <dgm:t>
        <a:bodyPr/>
        <a:lstStyle/>
        <a:p>
          <a:endParaRPr lang="en-US"/>
        </a:p>
      </dgm:t>
    </dgm:pt>
    <dgm:pt modelId="{B2F344D6-C30A-4DA2-8CC1-1502D98BF8D8}" type="sibTrans" cxnId="{0716FEA8-B6EA-4E94-BD20-A0747CCD78C7}">
      <dgm:prSet/>
      <dgm:spPr/>
      <dgm:t>
        <a:bodyPr/>
        <a:lstStyle/>
        <a:p>
          <a:endParaRPr lang="en-US"/>
        </a:p>
      </dgm:t>
    </dgm:pt>
    <dgm:pt modelId="{824A9FB9-BE99-461B-B172-243B0CBA9B50}">
      <dgm:prSet/>
      <dgm:spPr/>
      <dgm:t>
        <a:bodyPr/>
        <a:lstStyle/>
        <a:p>
          <a:r>
            <a:rPr lang="en-US"/>
            <a:t>Bipolar II</a:t>
          </a:r>
        </a:p>
      </dgm:t>
    </dgm:pt>
    <dgm:pt modelId="{E916DABB-8C9F-46B2-A4CE-1AA0CE114AB7}" type="parTrans" cxnId="{31679C2B-06E9-4D2D-982D-E67C82EBC719}">
      <dgm:prSet/>
      <dgm:spPr/>
      <dgm:t>
        <a:bodyPr/>
        <a:lstStyle/>
        <a:p>
          <a:endParaRPr lang="en-US"/>
        </a:p>
      </dgm:t>
    </dgm:pt>
    <dgm:pt modelId="{6934FB13-849C-44EC-82BB-49F56DE341D1}" type="sibTrans" cxnId="{31679C2B-06E9-4D2D-982D-E67C82EBC719}">
      <dgm:prSet/>
      <dgm:spPr/>
      <dgm:t>
        <a:bodyPr/>
        <a:lstStyle/>
        <a:p>
          <a:endParaRPr lang="en-US"/>
        </a:p>
      </dgm:t>
    </dgm:pt>
    <dgm:pt modelId="{174CCF95-6394-4EFB-9F66-6040EFB38805}">
      <dgm:prSet/>
      <dgm:spPr/>
      <dgm:t>
        <a:bodyPr/>
        <a:lstStyle/>
        <a:p>
          <a:r>
            <a:rPr lang="en-US" dirty="0"/>
            <a:t>At least one major depressive episode (severe) with at least one episode of hypomania</a:t>
          </a:r>
        </a:p>
      </dgm:t>
    </dgm:pt>
    <dgm:pt modelId="{E1E03640-4CB0-4FF9-A8A9-57E2BA5F997B}" type="parTrans" cxnId="{AB80C464-8F3F-4EF8-A734-BF663E47DF1C}">
      <dgm:prSet/>
      <dgm:spPr/>
      <dgm:t>
        <a:bodyPr/>
        <a:lstStyle/>
        <a:p>
          <a:endParaRPr lang="en-US"/>
        </a:p>
      </dgm:t>
    </dgm:pt>
    <dgm:pt modelId="{E98D2715-D8C1-4B1C-9D6F-C5A26E32DA36}" type="sibTrans" cxnId="{AB80C464-8F3F-4EF8-A734-BF663E47DF1C}">
      <dgm:prSet/>
      <dgm:spPr/>
      <dgm:t>
        <a:bodyPr/>
        <a:lstStyle/>
        <a:p>
          <a:endParaRPr lang="en-US"/>
        </a:p>
      </dgm:t>
    </dgm:pt>
    <dgm:pt modelId="{A5437E6B-51FC-4316-8777-3E22CB6316B0}">
      <dgm:prSet/>
      <dgm:spPr/>
      <dgm:t>
        <a:bodyPr/>
        <a:lstStyle/>
        <a:p>
          <a:r>
            <a:rPr lang="en-US"/>
            <a:t>The difference between Type I and II is the severity of the manic episodes and depression.</a:t>
          </a:r>
        </a:p>
      </dgm:t>
    </dgm:pt>
    <dgm:pt modelId="{08A3DD43-64A4-46E0-9602-C59405AE4814}" type="parTrans" cxnId="{29D71D07-67EA-41CC-BFDF-7891F7632C0D}">
      <dgm:prSet/>
      <dgm:spPr/>
      <dgm:t>
        <a:bodyPr/>
        <a:lstStyle/>
        <a:p>
          <a:endParaRPr lang="en-US"/>
        </a:p>
      </dgm:t>
    </dgm:pt>
    <dgm:pt modelId="{A7564239-109D-44E7-9A99-B575005E9F27}" type="sibTrans" cxnId="{29D71D07-67EA-41CC-BFDF-7891F7632C0D}">
      <dgm:prSet/>
      <dgm:spPr/>
      <dgm:t>
        <a:bodyPr/>
        <a:lstStyle/>
        <a:p>
          <a:endParaRPr lang="en-US"/>
        </a:p>
      </dgm:t>
    </dgm:pt>
    <dgm:pt modelId="{C62D3224-5B7E-45AB-8100-9F1CCD8DBE86}">
      <dgm:prSet/>
      <dgm:spPr/>
      <dgm:t>
        <a:bodyPr/>
        <a:lstStyle/>
        <a:p>
          <a:r>
            <a:rPr lang="en-US"/>
            <a:t>Cyclothymic Disorder (Cyclothymia)</a:t>
          </a:r>
        </a:p>
      </dgm:t>
    </dgm:pt>
    <dgm:pt modelId="{48924DE1-DF1F-402F-A204-957DE835E86B}" type="parTrans" cxnId="{71ADC616-163C-4EC5-829D-1F4CA509455A}">
      <dgm:prSet/>
      <dgm:spPr/>
      <dgm:t>
        <a:bodyPr/>
        <a:lstStyle/>
        <a:p>
          <a:endParaRPr lang="en-US"/>
        </a:p>
      </dgm:t>
    </dgm:pt>
    <dgm:pt modelId="{95AA46D0-3A71-4502-90FD-21E4D2B47F78}" type="sibTrans" cxnId="{71ADC616-163C-4EC5-829D-1F4CA509455A}">
      <dgm:prSet/>
      <dgm:spPr/>
      <dgm:t>
        <a:bodyPr/>
        <a:lstStyle/>
        <a:p>
          <a:endParaRPr lang="en-US"/>
        </a:p>
      </dgm:t>
    </dgm:pt>
    <dgm:pt modelId="{A3D7EDBF-AA72-4B5D-9331-8A31363E6162}">
      <dgm:prSet/>
      <dgm:spPr/>
      <dgm:t>
        <a:bodyPr/>
        <a:lstStyle/>
        <a:p>
          <a:r>
            <a:rPr lang="en-US"/>
            <a:t>Milder, chronic form of bipolar disorder</a:t>
          </a:r>
        </a:p>
      </dgm:t>
    </dgm:pt>
    <dgm:pt modelId="{0E92D284-4C47-46BD-9446-ABAD971C99DC}" type="parTrans" cxnId="{8789894A-4305-484F-9BF7-165CA68038BA}">
      <dgm:prSet/>
      <dgm:spPr/>
      <dgm:t>
        <a:bodyPr/>
        <a:lstStyle/>
        <a:p>
          <a:endParaRPr lang="en-US"/>
        </a:p>
      </dgm:t>
    </dgm:pt>
    <dgm:pt modelId="{5A3B393A-5ECD-427C-9E4C-7E461B4ABEDA}" type="sibTrans" cxnId="{8789894A-4305-484F-9BF7-165CA68038BA}">
      <dgm:prSet/>
      <dgm:spPr/>
      <dgm:t>
        <a:bodyPr/>
        <a:lstStyle/>
        <a:p>
          <a:endParaRPr lang="en-US"/>
        </a:p>
      </dgm:t>
    </dgm:pt>
    <dgm:pt modelId="{FC757421-068D-4CC9-BB7B-5D819E7EF10E}">
      <dgm:prSet/>
      <dgm:spPr/>
      <dgm:t>
        <a:bodyPr/>
        <a:lstStyle/>
        <a:p>
          <a:r>
            <a:rPr lang="en-US"/>
            <a:t>Lasts at least 2 years in adults, 1 year in children/adolescents</a:t>
          </a:r>
        </a:p>
      </dgm:t>
    </dgm:pt>
    <dgm:pt modelId="{C106C617-F9EE-4675-B1A6-CF8E3E3B33EC}" type="parTrans" cxnId="{F94FBF38-58EF-4CA5-BABF-52A35769BE8B}">
      <dgm:prSet/>
      <dgm:spPr/>
      <dgm:t>
        <a:bodyPr/>
        <a:lstStyle/>
        <a:p>
          <a:endParaRPr lang="en-US"/>
        </a:p>
      </dgm:t>
    </dgm:pt>
    <dgm:pt modelId="{F4ED96DA-9B89-4DFC-81D3-61DC4E41220B}" type="sibTrans" cxnId="{F94FBF38-58EF-4CA5-BABF-52A35769BE8B}">
      <dgm:prSet/>
      <dgm:spPr/>
      <dgm:t>
        <a:bodyPr/>
        <a:lstStyle/>
        <a:p>
          <a:endParaRPr lang="en-US"/>
        </a:p>
      </dgm:t>
    </dgm:pt>
    <dgm:pt modelId="{1E27FBFC-DB52-4534-86A3-F1930CFB2919}">
      <dgm:prSet/>
      <dgm:spPr/>
      <dgm:t>
        <a:bodyPr/>
        <a:lstStyle/>
        <a:p>
          <a:r>
            <a:rPr lang="en-US"/>
            <a:t>Numerous periods with hypomanic and depressive symptoms</a:t>
          </a:r>
        </a:p>
      </dgm:t>
    </dgm:pt>
    <dgm:pt modelId="{A09762E2-711A-4BB3-871F-23CC6D84D20C}" type="parTrans" cxnId="{5C28C5A8-83AD-40E2-B298-4BCB3D30173B}">
      <dgm:prSet/>
      <dgm:spPr/>
      <dgm:t>
        <a:bodyPr/>
        <a:lstStyle/>
        <a:p>
          <a:endParaRPr lang="en-US"/>
        </a:p>
      </dgm:t>
    </dgm:pt>
    <dgm:pt modelId="{1486388E-370E-4A95-97FA-52EA101A4D11}" type="sibTrans" cxnId="{5C28C5A8-83AD-40E2-B298-4BCB3D30173B}">
      <dgm:prSet/>
      <dgm:spPr/>
      <dgm:t>
        <a:bodyPr/>
        <a:lstStyle/>
        <a:p>
          <a:endParaRPr lang="en-US"/>
        </a:p>
      </dgm:t>
    </dgm:pt>
    <dgm:pt modelId="{1D4AC0DA-B69D-45A9-A44A-33406F308C91}">
      <dgm:prSet/>
      <dgm:spPr/>
      <dgm:t>
        <a:bodyPr/>
        <a:lstStyle/>
        <a:p>
          <a:r>
            <a:rPr lang="en-US"/>
            <a:t>Does not meet criteria for mania or major depressive episode</a:t>
          </a:r>
        </a:p>
      </dgm:t>
    </dgm:pt>
    <dgm:pt modelId="{048F311B-8891-4773-9FF4-F959DDFA0B19}" type="parTrans" cxnId="{76A5F1D6-EC22-409E-AB63-B8BC4695687C}">
      <dgm:prSet/>
      <dgm:spPr/>
      <dgm:t>
        <a:bodyPr/>
        <a:lstStyle/>
        <a:p>
          <a:endParaRPr lang="en-US"/>
        </a:p>
      </dgm:t>
    </dgm:pt>
    <dgm:pt modelId="{739103BE-4F65-4400-806D-6F4590237CC2}" type="sibTrans" cxnId="{76A5F1D6-EC22-409E-AB63-B8BC4695687C}">
      <dgm:prSet/>
      <dgm:spPr/>
      <dgm:t>
        <a:bodyPr/>
        <a:lstStyle/>
        <a:p>
          <a:endParaRPr lang="en-US"/>
        </a:p>
      </dgm:t>
    </dgm:pt>
    <dgm:pt modelId="{D4A8BA73-81F2-4F21-A071-9C1F6212946C}">
      <dgm:prSet/>
      <dgm:spPr/>
      <dgm:t>
        <a:bodyPr/>
        <a:lstStyle/>
        <a:p>
          <a:r>
            <a:rPr lang="en-US"/>
            <a:t>Symptoms do not clear for more than 2 months at a time</a:t>
          </a:r>
        </a:p>
      </dgm:t>
    </dgm:pt>
    <dgm:pt modelId="{EF98B3F0-AAA8-48EA-B207-89A38CEC7E09}" type="parTrans" cxnId="{70563057-9CDF-4425-952D-F5921E1C6F3B}">
      <dgm:prSet/>
      <dgm:spPr/>
      <dgm:t>
        <a:bodyPr/>
        <a:lstStyle/>
        <a:p>
          <a:endParaRPr lang="en-US"/>
        </a:p>
      </dgm:t>
    </dgm:pt>
    <dgm:pt modelId="{14A0BC54-F534-4AE2-9E0C-3C9775F814CD}" type="sibTrans" cxnId="{70563057-9CDF-4425-952D-F5921E1C6F3B}">
      <dgm:prSet/>
      <dgm:spPr/>
      <dgm:t>
        <a:bodyPr/>
        <a:lstStyle/>
        <a:p>
          <a:endParaRPr lang="en-US"/>
        </a:p>
      </dgm:t>
    </dgm:pt>
    <dgm:pt modelId="{2156E3A3-1333-F04A-AC02-E7CF0EED490B}" type="pres">
      <dgm:prSet presAssocID="{5A24A1F4-7472-4FB0-9A9B-6613A265D0E8}" presName="linear" presStyleCnt="0">
        <dgm:presLayoutVars>
          <dgm:dir/>
          <dgm:animLvl val="lvl"/>
          <dgm:resizeHandles val="exact"/>
        </dgm:presLayoutVars>
      </dgm:prSet>
      <dgm:spPr/>
    </dgm:pt>
    <dgm:pt modelId="{ABB3ED00-0738-0B46-ADF1-FF40FA349B2A}" type="pres">
      <dgm:prSet presAssocID="{73216CA9-D1F9-4CD0-BE32-295ADCC30A57}" presName="parentLin" presStyleCnt="0"/>
      <dgm:spPr/>
    </dgm:pt>
    <dgm:pt modelId="{17E02FCC-7A70-F941-9D2E-534947471721}" type="pres">
      <dgm:prSet presAssocID="{73216CA9-D1F9-4CD0-BE32-295ADCC30A57}" presName="parentLeftMargin" presStyleLbl="node1" presStyleIdx="0" presStyleCnt="3"/>
      <dgm:spPr/>
    </dgm:pt>
    <dgm:pt modelId="{EFE56469-E2A0-184A-955C-4B9F1559ED04}" type="pres">
      <dgm:prSet presAssocID="{73216CA9-D1F9-4CD0-BE32-295ADCC30A5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F02F4FB-0D4A-164B-A286-6B6B9B9964E7}" type="pres">
      <dgm:prSet presAssocID="{73216CA9-D1F9-4CD0-BE32-295ADCC30A57}" presName="negativeSpace" presStyleCnt="0"/>
      <dgm:spPr/>
    </dgm:pt>
    <dgm:pt modelId="{011010F7-84E9-B646-B9C9-8DBA8330C415}" type="pres">
      <dgm:prSet presAssocID="{73216CA9-D1F9-4CD0-BE32-295ADCC30A57}" presName="childText" presStyleLbl="conFgAcc1" presStyleIdx="0" presStyleCnt="3">
        <dgm:presLayoutVars>
          <dgm:bulletEnabled val="1"/>
        </dgm:presLayoutVars>
      </dgm:prSet>
      <dgm:spPr/>
    </dgm:pt>
    <dgm:pt modelId="{AF651C5A-C353-D145-B1FC-5E2EDED491DE}" type="pres">
      <dgm:prSet presAssocID="{A8BB5B62-0B97-4365-92FD-90854910CFA3}" presName="spaceBetweenRectangles" presStyleCnt="0"/>
      <dgm:spPr/>
    </dgm:pt>
    <dgm:pt modelId="{6E5912FD-6D80-D84C-8669-22F99C333387}" type="pres">
      <dgm:prSet presAssocID="{824A9FB9-BE99-461B-B172-243B0CBA9B50}" presName="parentLin" presStyleCnt="0"/>
      <dgm:spPr/>
    </dgm:pt>
    <dgm:pt modelId="{F48DCD58-1E49-384D-AFA1-0AE25260BD80}" type="pres">
      <dgm:prSet presAssocID="{824A9FB9-BE99-461B-B172-243B0CBA9B50}" presName="parentLeftMargin" presStyleLbl="node1" presStyleIdx="0" presStyleCnt="3"/>
      <dgm:spPr/>
    </dgm:pt>
    <dgm:pt modelId="{0FA2DCEF-DA6D-C240-B7E2-21D8A801380B}" type="pres">
      <dgm:prSet presAssocID="{824A9FB9-BE99-461B-B172-243B0CBA9B5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B135A37-C8C4-804D-BE64-5CE0A8445133}" type="pres">
      <dgm:prSet presAssocID="{824A9FB9-BE99-461B-B172-243B0CBA9B50}" presName="negativeSpace" presStyleCnt="0"/>
      <dgm:spPr/>
    </dgm:pt>
    <dgm:pt modelId="{71615E43-120F-6C42-A24F-7079483A7DF2}" type="pres">
      <dgm:prSet presAssocID="{824A9FB9-BE99-461B-B172-243B0CBA9B50}" presName="childText" presStyleLbl="conFgAcc1" presStyleIdx="1" presStyleCnt="3">
        <dgm:presLayoutVars>
          <dgm:bulletEnabled val="1"/>
        </dgm:presLayoutVars>
      </dgm:prSet>
      <dgm:spPr/>
    </dgm:pt>
    <dgm:pt modelId="{6CD2955A-90EC-6041-BF7F-766AF67F33C4}" type="pres">
      <dgm:prSet presAssocID="{6934FB13-849C-44EC-82BB-49F56DE341D1}" presName="spaceBetweenRectangles" presStyleCnt="0"/>
      <dgm:spPr/>
    </dgm:pt>
    <dgm:pt modelId="{9BB3B6A6-1AE2-7F4A-BB71-9506D1DDE6B4}" type="pres">
      <dgm:prSet presAssocID="{C62D3224-5B7E-45AB-8100-9F1CCD8DBE86}" presName="parentLin" presStyleCnt="0"/>
      <dgm:spPr/>
    </dgm:pt>
    <dgm:pt modelId="{E326A0C5-DB24-264A-8E46-6BA280BA79C7}" type="pres">
      <dgm:prSet presAssocID="{C62D3224-5B7E-45AB-8100-9F1CCD8DBE86}" presName="parentLeftMargin" presStyleLbl="node1" presStyleIdx="1" presStyleCnt="3"/>
      <dgm:spPr/>
    </dgm:pt>
    <dgm:pt modelId="{5B79DC84-0684-3A4B-BCE5-F24E0C60B97F}" type="pres">
      <dgm:prSet presAssocID="{C62D3224-5B7E-45AB-8100-9F1CCD8DBE8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2211B48-59D4-874A-969F-13E80A170E1A}" type="pres">
      <dgm:prSet presAssocID="{C62D3224-5B7E-45AB-8100-9F1CCD8DBE86}" presName="negativeSpace" presStyleCnt="0"/>
      <dgm:spPr/>
    </dgm:pt>
    <dgm:pt modelId="{E1C26125-352C-6A40-9BA5-726BCA955AAD}" type="pres">
      <dgm:prSet presAssocID="{C62D3224-5B7E-45AB-8100-9F1CCD8DBE8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9D71D07-67EA-41CC-BFDF-7891F7632C0D}" srcId="{824A9FB9-BE99-461B-B172-243B0CBA9B50}" destId="{A5437E6B-51FC-4316-8777-3E22CB6316B0}" srcOrd="1" destOrd="0" parTransId="{08A3DD43-64A4-46E0-9602-C59405AE4814}" sibTransId="{A7564239-109D-44E7-9A99-B575005E9F27}"/>
    <dgm:cxn modelId="{71ADC616-163C-4EC5-829D-1F4CA509455A}" srcId="{5A24A1F4-7472-4FB0-9A9B-6613A265D0E8}" destId="{C62D3224-5B7E-45AB-8100-9F1CCD8DBE86}" srcOrd="2" destOrd="0" parTransId="{48924DE1-DF1F-402F-A204-957DE835E86B}" sibTransId="{95AA46D0-3A71-4502-90FD-21E4D2B47F78}"/>
    <dgm:cxn modelId="{9CF8CC18-DE78-9143-A205-E5CD7E224BC0}" type="presOf" srcId="{174CCF95-6394-4EFB-9F66-6040EFB38805}" destId="{71615E43-120F-6C42-A24F-7079483A7DF2}" srcOrd="0" destOrd="0" presId="urn:microsoft.com/office/officeart/2005/8/layout/list1"/>
    <dgm:cxn modelId="{01064D1D-C7E8-684E-ADF9-FF7112432895}" type="presOf" srcId="{C62D3224-5B7E-45AB-8100-9F1CCD8DBE86}" destId="{5B79DC84-0684-3A4B-BCE5-F24E0C60B97F}" srcOrd="1" destOrd="0" presId="urn:microsoft.com/office/officeart/2005/8/layout/list1"/>
    <dgm:cxn modelId="{31679C2B-06E9-4D2D-982D-E67C82EBC719}" srcId="{5A24A1F4-7472-4FB0-9A9B-6613A265D0E8}" destId="{824A9FB9-BE99-461B-B172-243B0CBA9B50}" srcOrd="1" destOrd="0" parTransId="{E916DABB-8C9F-46B2-A4CE-1AA0CE114AB7}" sibTransId="{6934FB13-849C-44EC-82BB-49F56DE341D1}"/>
    <dgm:cxn modelId="{87B0B735-E283-3947-B379-2DDE86EEDFF3}" type="presOf" srcId="{C62D3224-5B7E-45AB-8100-9F1CCD8DBE86}" destId="{E326A0C5-DB24-264A-8E46-6BA280BA79C7}" srcOrd="0" destOrd="0" presId="urn:microsoft.com/office/officeart/2005/8/layout/list1"/>
    <dgm:cxn modelId="{6B046636-9C27-ED49-9CFB-F79BD4CD51C2}" type="presOf" srcId="{73216CA9-D1F9-4CD0-BE32-295ADCC30A57}" destId="{17E02FCC-7A70-F941-9D2E-534947471721}" srcOrd="0" destOrd="0" presId="urn:microsoft.com/office/officeart/2005/8/layout/list1"/>
    <dgm:cxn modelId="{F94FBF38-58EF-4CA5-BABF-52A35769BE8B}" srcId="{A3D7EDBF-AA72-4B5D-9331-8A31363E6162}" destId="{FC757421-068D-4CC9-BB7B-5D819E7EF10E}" srcOrd="0" destOrd="0" parTransId="{C106C617-F9EE-4675-B1A6-CF8E3E3B33EC}" sibTransId="{F4ED96DA-9B89-4DFC-81D3-61DC4E41220B}"/>
    <dgm:cxn modelId="{B6A0D738-84C9-4349-9E7B-FD9C959E5CE9}" type="presOf" srcId="{D4A8BA73-81F2-4F21-A071-9C1F6212946C}" destId="{E1C26125-352C-6A40-9BA5-726BCA955AAD}" srcOrd="0" destOrd="4" presId="urn:microsoft.com/office/officeart/2005/8/layout/list1"/>
    <dgm:cxn modelId="{8789894A-4305-484F-9BF7-165CA68038BA}" srcId="{C62D3224-5B7E-45AB-8100-9F1CCD8DBE86}" destId="{A3D7EDBF-AA72-4B5D-9331-8A31363E6162}" srcOrd="0" destOrd="0" parTransId="{0E92D284-4C47-46BD-9446-ABAD971C99DC}" sibTransId="{5A3B393A-5ECD-427C-9E4C-7E461B4ABEDA}"/>
    <dgm:cxn modelId="{70563057-9CDF-4425-952D-F5921E1C6F3B}" srcId="{1E27FBFC-DB52-4534-86A3-F1930CFB2919}" destId="{D4A8BA73-81F2-4F21-A071-9C1F6212946C}" srcOrd="1" destOrd="0" parTransId="{EF98B3F0-AAA8-48EA-B207-89A38CEC7E09}" sibTransId="{14A0BC54-F534-4AE2-9E0C-3C9775F814CD}"/>
    <dgm:cxn modelId="{AB80C464-8F3F-4EF8-A734-BF663E47DF1C}" srcId="{824A9FB9-BE99-461B-B172-243B0CBA9B50}" destId="{174CCF95-6394-4EFB-9F66-6040EFB38805}" srcOrd="0" destOrd="0" parTransId="{E1E03640-4CB0-4FF9-A8A9-57E2BA5F997B}" sibTransId="{E98D2715-D8C1-4B1C-9D6F-C5A26E32DA36}"/>
    <dgm:cxn modelId="{71D51672-B21F-400B-BBAD-2E5E1B1B3F7E}" srcId="{5A24A1F4-7472-4FB0-9A9B-6613A265D0E8}" destId="{73216CA9-D1F9-4CD0-BE32-295ADCC30A57}" srcOrd="0" destOrd="0" parTransId="{EA747B18-8406-4E18-8CA8-CFE4F65B7610}" sibTransId="{A8BB5B62-0B97-4365-92FD-90854910CFA3}"/>
    <dgm:cxn modelId="{937A2198-7663-6F4A-8495-5D26BB1FEFCC}" type="presOf" srcId="{73216CA9-D1F9-4CD0-BE32-295ADCC30A57}" destId="{EFE56469-E2A0-184A-955C-4B9F1559ED04}" srcOrd="1" destOrd="0" presId="urn:microsoft.com/office/officeart/2005/8/layout/list1"/>
    <dgm:cxn modelId="{5C28C5A8-83AD-40E2-B298-4BCB3D30173B}" srcId="{C62D3224-5B7E-45AB-8100-9F1CCD8DBE86}" destId="{1E27FBFC-DB52-4534-86A3-F1930CFB2919}" srcOrd="1" destOrd="0" parTransId="{A09762E2-711A-4BB3-871F-23CC6D84D20C}" sibTransId="{1486388E-370E-4A95-97FA-52EA101A4D11}"/>
    <dgm:cxn modelId="{0716FEA8-B6EA-4E94-BD20-A0747CCD78C7}" srcId="{73216CA9-D1F9-4CD0-BE32-295ADCC30A57}" destId="{6D5F3278-60FB-495C-844F-69213CB9A9AC}" srcOrd="0" destOrd="0" parTransId="{0E9B8BD8-AA12-4190-8DEE-FCBD49B929C0}" sibTransId="{B2F344D6-C30A-4DA2-8CC1-1502D98BF8D8}"/>
    <dgm:cxn modelId="{4FE190B2-89ED-2C49-8ABD-0DD78BC95E62}" type="presOf" srcId="{FC757421-068D-4CC9-BB7B-5D819E7EF10E}" destId="{E1C26125-352C-6A40-9BA5-726BCA955AAD}" srcOrd="0" destOrd="1" presId="urn:microsoft.com/office/officeart/2005/8/layout/list1"/>
    <dgm:cxn modelId="{7CDAA3B3-45F4-864F-BC00-8001CEEB9899}" type="presOf" srcId="{1D4AC0DA-B69D-45A9-A44A-33406F308C91}" destId="{E1C26125-352C-6A40-9BA5-726BCA955AAD}" srcOrd="0" destOrd="3" presId="urn:microsoft.com/office/officeart/2005/8/layout/list1"/>
    <dgm:cxn modelId="{4A09F3C0-8DEC-4F48-BFD4-909ED4D7C38B}" type="presOf" srcId="{A3D7EDBF-AA72-4B5D-9331-8A31363E6162}" destId="{E1C26125-352C-6A40-9BA5-726BCA955AAD}" srcOrd="0" destOrd="0" presId="urn:microsoft.com/office/officeart/2005/8/layout/list1"/>
    <dgm:cxn modelId="{9810D8C1-1212-A948-81D3-CA558B8B6C18}" type="presOf" srcId="{824A9FB9-BE99-461B-B172-243B0CBA9B50}" destId="{F48DCD58-1E49-384D-AFA1-0AE25260BD80}" srcOrd="0" destOrd="0" presId="urn:microsoft.com/office/officeart/2005/8/layout/list1"/>
    <dgm:cxn modelId="{C6D989D3-ED36-C44A-9A6C-E559B06E6B45}" type="presOf" srcId="{5A24A1F4-7472-4FB0-9A9B-6613A265D0E8}" destId="{2156E3A3-1333-F04A-AC02-E7CF0EED490B}" srcOrd="0" destOrd="0" presId="urn:microsoft.com/office/officeart/2005/8/layout/list1"/>
    <dgm:cxn modelId="{76A5F1D6-EC22-409E-AB63-B8BC4695687C}" srcId="{1E27FBFC-DB52-4534-86A3-F1930CFB2919}" destId="{1D4AC0DA-B69D-45A9-A44A-33406F308C91}" srcOrd="0" destOrd="0" parTransId="{048F311B-8891-4773-9FF4-F959DDFA0B19}" sibTransId="{739103BE-4F65-4400-806D-6F4590237CC2}"/>
    <dgm:cxn modelId="{894467E7-2A7C-B44E-ABD6-55047939AEBE}" type="presOf" srcId="{1E27FBFC-DB52-4534-86A3-F1930CFB2919}" destId="{E1C26125-352C-6A40-9BA5-726BCA955AAD}" srcOrd="0" destOrd="2" presId="urn:microsoft.com/office/officeart/2005/8/layout/list1"/>
    <dgm:cxn modelId="{57072EE8-7D4D-CF4D-A86E-C6C66B25DEA1}" type="presOf" srcId="{824A9FB9-BE99-461B-B172-243B0CBA9B50}" destId="{0FA2DCEF-DA6D-C240-B7E2-21D8A801380B}" srcOrd="1" destOrd="0" presId="urn:microsoft.com/office/officeart/2005/8/layout/list1"/>
    <dgm:cxn modelId="{CB83EDEB-82C3-7646-89EC-146C7FAC4B21}" type="presOf" srcId="{A5437E6B-51FC-4316-8777-3E22CB6316B0}" destId="{71615E43-120F-6C42-A24F-7079483A7DF2}" srcOrd="0" destOrd="1" presId="urn:microsoft.com/office/officeart/2005/8/layout/list1"/>
    <dgm:cxn modelId="{2189FCF9-7B99-0A49-8CB6-F538065B736C}" type="presOf" srcId="{6D5F3278-60FB-495C-844F-69213CB9A9AC}" destId="{011010F7-84E9-B646-B9C9-8DBA8330C415}" srcOrd="0" destOrd="0" presId="urn:microsoft.com/office/officeart/2005/8/layout/list1"/>
    <dgm:cxn modelId="{42651D27-9184-D345-85C5-61F65011AD8A}" type="presParOf" srcId="{2156E3A3-1333-F04A-AC02-E7CF0EED490B}" destId="{ABB3ED00-0738-0B46-ADF1-FF40FA349B2A}" srcOrd="0" destOrd="0" presId="urn:microsoft.com/office/officeart/2005/8/layout/list1"/>
    <dgm:cxn modelId="{D647C126-D4AA-EC49-9AA7-2BB3F2CF68BC}" type="presParOf" srcId="{ABB3ED00-0738-0B46-ADF1-FF40FA349B2A}" destId="{17E02FCC-7A70-F941-9D2E-534947471721}" srcOrd="0" destOrd="0" presId="urn:microsoft.com/office/officeart/2005/8/layout/list1"/>
    <dgm:cxn modelId="{481C2C49-425C-6A48-B389-284C2213C902}" type="presParOf" srcId="{ABB3ED00-0738-0B46-ADF1-FF40FA349B2A}" destId="{EFE56469-E2A0-184A-955C-4B9F1559ED04}" srcOrd="1" destOrd="0" presId="urn:microsoft.com/office/officeart/2005/8/layout/list1"/>
    <dgm:cxn modelId="{852E34DD-00C1-ED46-933B-87BB1E2527D8}" type="presParOf" srcId="{2156E3A3-1333-F04A-AC02-E7CF0EED490B}" destId="{CF02F4FB-0D4A-164B-A286-6B6B9B9964E7}" srcOrd="1" destOrd="0" presId="urn:microsoft.com/office/officeart/2005/8/layout/list1"/>
    <dgm:cxn modelId="{9A9FD010-058A-4642-B5DA-4A8FA31E9E98}" type="presParOf" srcId="{2156E3A3-1333-F04A-AC02-E7CF0EED490B}" destId="{011010F7-84E9-B646-B9C9-8DBA8330C415}" srcOrd="2" destOrd="0" presId="urn:microsoft.com/office/officeart/2005/8/layout/list1"/>
    <dgm:cxn modelId="{09B44829-008E-6344-9D7A-AB15201C1025}" type="presParOf" srcId="{2156E3A3-1333-F04A-AC02-E7CF0EED490B}" destId="{AF651C5A-C353-D145-B1FC-5E2EDED491DE}" srcOrd="3" destOrd="0" presId="urn:microsoft.com/office/officeart/2005/8/layout/list1"/>
    <dgm:cxn modelId="{CAE33934-9B73-C946-9AB1-725DD6DDE2A9}" type="presParOf" srcId="{2156E3A3-1333-F04A-AC02-E7CF0EED490B}" destId="{6E5912FD-6D80-D84C-8669-22F99C333387}" srcOrd="4" destOrd="0" presId="urn:microsoft.com/office/officeart/2005/8/layout/list1"/>
    <dgm:cxn modelId="{F99E32D8-6455-4448-AF5D-F0D5F97BCB0C}" type="presParOf" srcId="{6E5912FD-6D80-D84C-8669-22F99C333387}" destId="{F48DCD58-1E49-384D-AFA1-0AE25260BD80}" srcOrd="0" destOrd="0" presId="urn:microsoft.com/office/officeart/2005/8/layout/list1"/>
    <dgm:cxn modelId="{19A31668-422E-E443-A63D-9B2EAC9CDDE6}" type="presParOf" srcId="{6E5912FD-6D80-D84C-8669-22F99C333387}" destId="{0FA2DCEF-DA6D-C240-B7E2-21D8A801380B}" srcOrd="1" destOrd="0" presId="urn:microsoft.com/office/officeart/2005/8/layout/list1"/>
    <dgm:cxn modelId="{6B682111-032F-664E-9CB0-D73462B7FD64}" type="presParOf" srcId="{2156E3A3-1333-F04A-AC02-E7CF0EED490B}" destId="{5B135A37-C8C4-804D-BE64-5CE0A8445133}" srcOrd="5" destOrd="0" presId="urn:microsoft.com/office/officeart/2005/8/layout/list1"/>
    <dgm:cxn modelId="{C318FAF5-556B-F441-A6DC-0B6BA9C830C9}" type="presParOf" srcId="{2156E3A3-1333-F04A-AC02-E7CF0EED490B}" destId="{71615E43-120F-6C42-A24F-7079483A7DF2}" srcOrd="6" destOrd="0" presId="urn:microsoft.com/office/officeart/2005/8/layout/list1"/>
    <dgm:cxn modelId="{5FE76F29-E088-3D43-A2DC-FF3E086155DF}" type="presParOf" srcId="{2156E3A3-1333-F04A-AC02-E7CF0EED490B}" destId="{6CD2955A-90EC-6041-BF7F-766AF67F33C4}" srcOrd="7" destOrd="0" presId="urn:microsoft.com/office/officeart/2005/8/layout/list1"/>
    <dgm:cxn modelId="{BC13A505-5218-1248-A1D8-945CBBE7F548}" type="presParOf" srcId="{2156E3A3-1333-F04A-AC02-E7CF0EED490B}" destId="{9BB3B6A6-1AE2-7F4A-BB71-9506D1DDE6B4}" srcOrd="8" destOrd="0" presId="urn:microsoft.com/office/officeart/2005/8/layout/list1"/>
    <dgm:cxn modelId="{9F608FC2-61DF-4842-8CD4-1D1C532728AF}" type="presParOf" srcId="{9BB3B6A6-1AE2-7F4A-BB71-9506D1DDE6B4}" destId="{E326A0C5-DB24-264A-8E46-6BA280BA79C7}" srcOrd="0" destOrd="0" presId="urn:microsoft.com/office/officeart/2005/8/layout/list1"/>
    <dgm:cxn modelId="{BE366D68-8517-0D46-81FC-64640E571936}" type="presParOf" srcId="{9BB3B6A6-1AE2-7F4A-BB71-9506D1DDE6B4}" destId="{5B79DC84-0684-3A4B-BCE5-F24E0C60B97F}" srcOrd="1" destOrd="0" presId="urn:microsoft.com/office/officeart/2005/8/layout/list1"/>
    <dgm:cxn modelId="{AE9ED82F-24DF-6346-81CE-99C319FA2CA1}" type="presParOf" srcId="{2156E3A3-1333-F04A-AC02-E7CF0EED490B}" destId="{12211B48-59D4-874A-969F-13E80A170E1A}" srcOrd="9" destOrd="0" presId="urn:microsoft.com/office/officeart/2005/8/layout/list1"/>
    <dgm:cxn modelId="{181424E8-F64E-8B43-BC73-BFC925C4F759}" type="presParOf" srcId="{2156E3A3-1333-F04A-AC02-E7CF0EED490B}" destId="{E1C26125-352C-6A40-9BA5-726BCA955AA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A02D53-924A-4F69-89B6-1E85F9DB3B08}" type="doc">
      <dgm:prSet loTypeId="urn:microsoft.com/office/officeart/2005/8/layout/h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DB4A39C-FF17-481D-ADCB-20E7D2B92595}">
      <dgm:prSet/>
      <dgm:spPr/>
      <dgm:t>
        <a:bodyPr/>
        <a:lstStyle/>
        <a:p>
          <a:pPr>
            <a:defRPr b="1"/>
          </a:pPr>
          <a:r>
            <a:rPr lang="en-US"/>
            <a:t>Lithium</a:t>
          </a:r>
        </a:p>
      </dgm:t>
    </dgm:pt>
    <dgm:pt modelId="{43F77E43-539D-4B92-BC3B-2F58C32927E3}" type="parTrans" cxnId="{5F6C6271-BF34-4568-AED5-E579B87A8063}">
      <dgm:prSet/>
      <dgm:spPr/>
      <dgm:t>
        <a:bodyPr/>
        <a:lstStyle/>
        <a:p>
          <a:endParaRPr lang="en-US"/>
        </a:p>
      </dgm:t>
    </dgm:pt>
    <dgm:pt modelId="{D0D2CA31-38FF-4B8B-9E5E-EA9B84048C8A}" type="sibTrans" cxnId="{5F6C6271-BF34-4568-AED5-E579B87A8063}">
      <dgm:prSet/>
      <dgm:spPr/>
      <dgm:t>
        <a:bodyPr/>
        <a:lstStyle/>
        <a:p>
          <a:endParaRPr lang="en-US"/>
        </a:p>
      </dgm:t>
    </dgm:pt>
    <dgm:pt modelId="{46CF6AD3-AAB2-4B4E-B2A2-14CBC8B346FE}">
      <dgm:prSet/>
      <dgm:spPr/>
      <dgm:t>
        <a:bodyPr/>
        <a:lstStyle/>
        <a:p>
          <a:r>
            <a:rPr lang="en-US"/>
            <a:t>Up to 80% receive at least some relief with this mood stabilizer</a:t>
          </a:r>
        </a:p>
      </dgm:t>
    </dgm:pt>
    <dgm:pt modelId="{965D1C84-745A-454A-9C3E-4EC52F3F5114}" type="parTrans" cxnId="{15F5B819-6572-4AA8-B1AF-EF98CE7161F8}">
      <dgm:prSet/>
      <dgm:spPr/>
      <dgm:t>
        <a:bodyPr/>
        <a:lstStyle/>
        <a:p>
          <a:endParaRPr lang="en-US"/>
        </a:p>
      </dgm:t>
    </dgm:pt>
    <dgm:pt modelId="{3B084E50-1805-45D4-B6A8-F4D0EB537C67}" type="sibTrans" cxnId="{15F5B819-6572-4AA8-B1AF-EF98CE7161F8}">
      <dgm:prSet/>
      <dgm:spPr/>
      <dgm:t>
        <a:bodyPr/>
        <a:lstStyle/>
        <a:p>
          <a:endParaRPr lang="en-US"/>
        </a:p>
      </dgm:t>
    </dgm:pt>
    <dgm:pt modelId="{3B9148F1-811A-4D18-9969-5E71DC48161C}">
      <dgm:prSet/>
      <dgm:spPr/>
      <dgm:t>
        <a:bodyPr/>
        <a:lstStyle/>
        <a:p>
          <a:r>
            <a:rPr lang="en-US"/>
            <a:t>Potentially serious side effect</a:t>
          </a:r>
        </a:p>
      </dgm:t>
    </dgm:pt>
    <dgm:pt modelId="{ED372DA5-9D6D-4301-9F5A-B6F3B6FDC491}" type="parTrans" cxnId="{74F2CABF-F32C-454F-ADA7-AAD2AADF83E0}">
      <dgm:prSet/>
      <dgm:spPr/>
      <dgm:t>
        <a:bodyPr/>
        <a:lstStyle/>
        <a:p>
          <a:endParaRPr lang="en-US"/>
        </a:p>
      </dgm:t>
    </dgm:pt>
    <dgm:pt modelId="{D03EB264-589F-4AE2-83C0-77195B06E476}" type="sibTrans" cxnId="{74F2CABF-F32C-454F-ADA7-AAD2AADF83E0}">
      <dgm:prSet/>
      <dgm:spPr/>
      <dgm:t>
        <a:bodyPr/>
        <a:lstStyle/>
        <a:p>
          <a:endParaRPr lang="en-US"/>
        </a:p>
      </dgm:t>
    </dgm:pt>
    <dgm:pt modelId="{32A22346-7541-41D3-8794-F5111203D87F}">
      <dgm:prSet/>
      <dgm:spPr/>
      <dgm:t>
        <a:bodyPr/>
        <a:lstStyle/>
        <a:p>
          <a:r>
            <a:rPr lang="en-US"/>
            <a:t>Lithium toxicity</a:t>
          </a:r>
        </a:p>
      </dgm:t>
    </dgm:pt>
    <dgm:pt modelId="{17C655BE-32D5-41D8-B214-0619B80D9DCD}" type="parTrans" cxnId="{58C8C05E-3B95-4684-9C41-9C1C580342D6}">
      <dgm:prSet/>
      <dgm:spPr/>
      <dgm:t>
        <a:bodyPr/>
        <a:lstStyle/>
        <a:p>
          <a:endParaRPr lang="en-US"/>
        </a:p>
      </dgm:t>
    </dgm:pt>
    <dgm:pt modelId="{21E18255-5272-48B0-BDAF-AA373994BBCF}" type="sibTrans" cxnId="{58C8C05E-3B95-4684-9C41-9C1C580342D6}">
      <dgm:prSet/>
      <dgm:spPr/>
      <dgm:t>
        <a:bodyPr/>
        <a:lstStyle/>
        <a:p>
          <a:endParaRPr lang="en-US"/>
        </a:p>
      </dgm:t>
    </dgm:pt>
    <dgm:pt modelId="{4FBEDEF9-F676-4751-AAD1-2DDCDA910F63}">
      <dgm:prSet/>
      <dgm:spPr/>
      <dgm:t>
        <a:bodyPr/>
        <a:lstStyle/>
        <a:p>
          <a:pPr>
            <a:defRPr b="1"/>
          </a:pPr>
          <a:r>
            <a:rPr lang="en-US" dirty="0"/>
            <a:t>Newer mood stabilizers</a:t>
          </a:r>
        </a:p>
      </dgm:t>
    </dgm:pt>
    <dgm:pt modelId="{CBD07ACF-C121-4723-9FC4-BE38F6B78CF5}" type="parTrans" cxnId="{E8863F24-B230-4CD1-A33B-080FE258A5FF}">
      <dgm:prSet/>
      <dgm:spPr/>
      <dgm:t>
        <a:bodyPr/>
        <a:lstStyle/>
        <a:p>
          <a:endParaRPr lang="en-US"/>
        </a:p>
      </dgm:t>
    </dgm:pt>
    <dgm:pt modelId="{A3539BB5-E95E-4146-977A-847E939DD3DB}" type="sibTrans" cxnId="{E8863F24-B230-4CD1-A33B-080FE258A5FF}">
      <dgm:prSet/>
      <dgm:spPr/>
      <dgm:t>
        <a:bodyPr/>
        <a:lstStyle/>
        <a:p>
          <a:endParaRPr lang="en-US"/>
        </a:p>
      </dgm:t>
    </dgm:pt>
    <dgm:pt modelId="{F69D6799-89DE-405A-A384-68E5CBCC603A}">
      <dgm:prSet/>
      <dgm:spPr/>
      <dgm:t>
        <a:bodyPr/>
        <a:lstStyle/>
        <a:p>
          <a:r>
            <a:rPr lang="en-US" dirty="0"/>
            <a:t>Anticonvulsants </a:t>
          </a:r>
        </a:p>
      </dgm:t>
    </dgm:pt>
    <dgm:pt modelId="{F4F867C6-1A16-4DF8-824B-6182E4F98549}" type="parTrans" cxnId="{603F7B61-9605-4CE6-8CA0-E4A45DA2B0D4}">
      <dgm:prSet/>
      <dgm:spPr/>
      <dgm:t>
        <a:bodyPr/>
        <a:lstStyle/>
        <a:p>
          <a:endParaRPr lang="en-US"/>
        </a:p>
      </dgm:t>
    </dgm:pt>
    <dgm:pt modelId="{A3CEDDBA-A081-409C-87B4-3AE840224E9D}" type="sibTrans" cxnId="{603F7B61-9605-4CE6-8CA0-E4A45DA2B0D4}">
      <dgm:prSet/>
      <dgm:spPr/>
      <dgm:t>
        <a:bodyPr/>
        <a:lstStyle/>
        <a:p>
          <a:endParaRPr lang="en-US"/>
        </a:p>
      </dgm:t>
    </dgm:pt>
    <dgm:pt modelId="{70E9C14F-8416-4FBA-A6A8-CAD45B6B0ECD}">
      <dgm:prSet/>
      <dgm:spPr/>
      <dgm:t>
        <a:bodyPr/>
        <a:lstStyle/>
        <a:p>
          <a:r>
            <a:rPr lang="en-US"/>
            <a:t>Depakote</a:t>
          </a:r>
        </a:p>
      </dgm:t>
    </dgm:pt>
    <dgm:pt modelId="{5FF68DE9-EF09-4B1A-A041-2537B242BF5F}" type="parTrans" cxnId="{570C22C9-A8F2-4CFB-B56B-9DFAAC97E1F1}">
      <dgm:prSet/>
      <dgm:spPr/>
      <dgm:t>
        <a:bodyPr/>
        <a:lstStyle/>
        <a:p>
          <a:endParaRPr lang="en-US"/>
        </a:p>
      </dgm:t>
    </dgm:pt>
    <dgm:pt modelId="{A38A071B-5331-46A6-98F9-10B2BC41A3D7}" type="sibTrans" cxnId="{570C22C9-A8F2-4CFB-B56B-9DFAAC97E1F1}">
      <dgm:prSet/>
      <dgm:spPr/>
      <dgm:t>
        <a:bodyPr/>
        <a:lstStyle/>
        <a:p>
          <a:endParaRPr lang="en-US"/>
        </a:p>
      </dgm:t>
    </dgm:pt>
    <dgm:pt modelId="{2303F4C2-C214-42A5-8D6C-677D06EFBB9F}">
      <dgm:prSet/>
      <dgm:spPr/>
      <dgm:t>
        <a:bodyPr/>
        <a:lstStyle/>
        <a:p>
          <a:r>
            <a:rPr lang="en-US"/>
            <a:t>Antipsychotics</a:t>
          </a:r>
        </a:p>
      </dgm:t>
    </dgm:pt>
    <dgm:pt modelId="{DD3FEBB2-2144-49D1-A928-650D2B3758DE}" type="parTrans" cxnId="{FA24C1B8-A3A8-497B-A99E-80B182770860}">
      <dgm:prSet/>
      <dgm:spPr/>
      <dgm:t>
        <a:bodyPr/>
        <a:lstStyle/>
        <a:p>
          <a:endParaRPr lang="en-US"/>
        </a:p>
      </dgm:t>
    </dgm:pt>
    <dgm:pt modelId="{D60A8EB6-CE00-4342-B32F-A8D6C77DF0FC}" type="sibTrans" cxnId="{FA24C1B8-A3A8-497B-A99E-80B182770860}">
      <dgm:prSet/>
      <dgm:spPr/>
      <dgm:t>
        <a:bodyPr/>
        <a:lstStyle/>
        <a:p>
          <a:endParaRPr lang="en-US"/>
        </a:p>
      </dgm:t>
    </dgm:pt>
    <dgm:pt modelId="{1C8ADAB1-207B-46EF-A8F2-DB2FB9A2096D}">
      <dgm:prSet/>
      <dgm:spPr/>
      <dgm:t>
        <a:bodyPr/>
        <a:lstStyle/>
        <a:p>
          <a:r>
            <a:rPr lang="en-US" dirty="0"/>
            <a:t>Zyprexa</a:t>
          </a:r>
        </a:p>
      </dgm:t>
    </dgm:pt>
    <dgm:pt modelId="{99C27D01-24DF-4294-9E32-4302842D312C}" type="parTrans" cxnId="{1434B636-EEEC-4B76-9B4F-5CB747AF7D76}">
      <dgm:prSet/>
      <dgm:spPr/>
      <dgm:t>
        <a:bodyPr/>
        <a:lstStyle/>
        <a:p>
          <a:endParaRPr lang="en-US"/>
        </a:p>
      </dgm:t>
    </dgm:pt>
    <dgm:pt modelId="{A0F61468-E6EB-481C-B18D-9663FE355C01}" type="sibTrans" cxnId="{1434B636-EEEC-4B76-9B4F-5CB747AF7D76}">
      <dgm:prSet/>
      <dgm:spPr/>
      <dgm:t>
        <a:bodyPr/>
        <a:lstStyle/>
        <a:p>
          <a:endParaRPr lang="en-US"/>
        </a:p>
      </dgm:t>
    </dgm:pt>
    <dgm:pt modelId="{F82D155B-361C-4DD0-8DAF-F641BFB1EE5D}">
      <dgm:prSet/>
      <dgm:spPr/>
      <dgm:t>
        <a:bodyPr/>
        <a:lstStyle/>
        <a:p>
          <a:r>
            <a:rPr lang="en-US"/>
            <a:t>Both also have side effects:</a:t>
          </a:r>
        </a:p>
      </dgm:t>
    </dgm:pt>
    <dgm:pt modelId="{C0AA7696-AA29-40EA-9E9A-53DF821ADC1E}" type="parTrans" cxnId="{6A5296D1-4614-4AF5-85AE-5ADBFC4001C0}">
      <dgm:prSet/>
      <dgm:spPr/>
      <dgm:t>
        <a:bodyPr/>
        <a:lstStyle/>
        <a:p>
          <a:endParaRPr lang="en-US"/>
        </a:p>
      </dgm:t>
    </dgm:pt>
    <dgm:pt modelId="{3CC2381C-63EA-49AB-8763-73EC8397E4E1}" type="sibTrans" cxnId="{6A5296D1-4614-4AF5-85AE-5ADBFC4001C0}">
      <dgm:prSet/>
      <dgm:spPr/>
      <dgm:t>
        <a:bodyPr/>
        <a:lstStyle/>
        <a:p>
          <a:endParaRPr lang="en-US"/>
        </a:p>
      </dgm:t>
    </dgm:pt>
    <dgm:pt modelId="{E1956855-21A5-4872-94DA-C5A2BD08C6A8}">
      <dgm:prSet/>
      <dgm:spPr/>
      <dgm:t>
        <a:bodyPr/>
        <a:lstStyle/>
        <a:p>
          <a:r>
            <a:rPr lang="en-US" dirty="0"/>
            <a:t>Drowsiness			</a:t>
          </a:r>
        </a:p>
      </dgm:t>
    </dgm:pt>
    <dgm:pt modelId="{3E577818-EA2C-491E-8BB4-58B70F4BB46F}" type="parTrans" cxnId="{4911487C-ED74-42CD-AC26-DB6BA2B1CADF}">
      <dgm:prSet/>
      <dgm:spPr/>
      <dgm:t>
        <a:bodyPr/>
        <a:lstStyle/>
        <a:p>
          <a:endParaRPr lang="en-US"/>
        </a:p>
      </dgm:t>
    </dgm:pt>
    <dgm:pt modelId="{92B87FA7-D216-4528-9D80-FA4DC24A9463}" type="sibTrans" cxnId="{4911487C-ED74-42CD-AC26-DB6BA2B1CADF}">
      <dgm:prSet/>
      <dgm:spPr/>
      <dgm:t>
        <a:bodyPr/>
        <a:lstStyle/>
        <a:p>
          <a:endParaRPr lang="en-US"/>
        </a:p>
      </dgm:t>
    </dgm:pt>
    <dgm:pt modelId="{EE047CFF-E343-4BFA-970D-E4C0963E862F}">
      <dgm:prSet/>
      <dgm:spPr/>
      <dgm:t>
        <a:bodyPr/>
        <a:lstStyle/>
        <a:p>
          <a:r>
            <a:rPr lang="en-US" dirty="0"/>
            <a:t>Akinesia	</a:t>
          </a:r>
        </a:p>
      </dgm:t>
    </dgm:pt>
    <dgm:pt modelId="{0D6A23B1-171C-4F41-8C8E-35349BF67641}" type="parTrans" cxnId="{A048AE52-E3C6-4090-91C0-4317E40ED03A}">
      <dgm:prSet/>
      <dgm:spPr/>
      <dgm:t>
        <a:bodyPr/>
        <a:lstStyle/>
        <a:p>
          <a:endParaRPr lang="en-US"/>
        </a:p>
      </dgm:t>
    </dgm:pt>
    <dgm:pt modelId="{9DB9CB0D-11CB-4953-85C2-C11EFB05044A}" type="sibTrans" cxnId="{A048AE52-E3C6-4090-91C0-4317E40ED03A}">
      <dgm:prSet/>
      <dgm:spPr/>
      <dgm:t>
        <a:bodyPr/>
        <a:lstStyle/>
        <a:p>
          <a:endParaRPr lang="en-US"/>
        </a:p>
      </dgm:t>
    </dgm:pt>
    <dgm:pt modelId="{6C7FFF11-FA01-475C-9090-8DB54EFC84DE}">
      <dgm:prSet/>
      <dgm:spPr/>
      <dgm:t>
        <a:bodyPr/>
        <a:lstStyle/>
        <a:p>
          <a:r>
            <a:rPr lang="en-US" dirty="0"/>
            <a:t>Weight gain		</a:t>
          </a:r>
        </a:p>
      </dgm:t>
    </dgm:pt>
    <dgm:pt modelId="{F9794782-452A-4B72-AE7A-E60CA022EB96}" type="parTrans" cxnId="{8A23FF31-3296-4622-8A2C-B8398D280424}">
      <dgm:prSet/>
      <dgm:spPr/>
      <dgm:t>
        <a:bodyPr/>
        <a:lstStyle/>
        <a:p>
          <a:endParaRPr lang="en-US"/>
        </a:p>
      </dgm:t>
    </dgm:pt>
    <dgm:pt modelId="{C149BEF9-46CC-41E6-A79F-1897577E2E65}" type="sibTrans" cxnId="{8A23FF31-3296-4622-8A2C-B8398D280424}">
      <dgm:prSet/>
      <dgm:spPr/>
      <dgm:t>
        <a:bodyPr/>
        <a:lstStyle/>
        <a:p>
          <a:endParaRPr lang="en-US"/>
        </a:p>
      </dgm:t>
    </dgm:pt>
    <dgm:pt modelId="{A64B0119-5CDF-4C4A-9563-D2B4E815278B}">
      <dgm:prSet/>
      <dgm:spPr/>
      <dgm:t>
        <a:bodyPr/>
        <a:lstStyle/>
        <a:p>
          <a:r>
            <a:rPr lang="en-US"/>
            <a:t>Abdominal Pain</a:t>
          </a:r>
        </a:p>
      </dgm:t>
    </dgm:pt>
    <dgm:pt modelId="{6063A19B-5112-C645-BCD8-8ED53F2D97D7}" type="parTrans" cxnId="{E854CD86-5457-8748-BAC6-D1D7309AA787}">
      <dgm:prSet/>
      <dgm:spPr/>
      <dgm:t>
        <a:bodyPr/>
        <a:lstStyle/>
        <a:p>
          <a:endParaRPr lang="en-US"/>
        </a:p>
      </dgm:t>
    </dgm:pt>
    <dgm:pt modelId="{B5D880A9-932B-7E4E-9AE1-F5E39FCC782B}" type="sibTrans" cxnId="{E854CD86-5457-8748-BAC6-D1D7309AA787}">
      <dgm:prSet/>
      <dgm:spPr/>
      <dgm:t>
        <a:bodyPr/>
        <a:lstStyle/>
        <a:p>
          <a:endParaRPr lang="en-US"/>
        </a:p>
      </dgm:t>
    </dgm:pt>
    <dgm:pt modelId="{4077D7F0-A0A2-FD4A-B008-547432B1C850}">
      <dgm:prSet/>
      <dgm:spPr/>
      <dgm:t>
        <a:bodyPr/>
        <a:lstStyle/>
        <a:p>
          <a:r>
            <a:rPr lang="en-US" dirty="0"/>
            <a:t>Loss of Appetite</a:t>
          </a:r>
        </a:p>
      </dgm:t>
    </dgm:pt>
    <dgm:pt modelId="{DAA33EC5-79DE-694B-9980-D0E9CFDB7902}" type="parTrans" cxnId="{2F8D7E86-FEEC-8E4F-8235-7AD585324E7B}">
      <dgm:prSet/>
      <dgm:spPr/>
      <dgm:t>
        <a:bodyPr/>
        <a:lstStyle/>
        <a:p>
          <a:endParaRPr lang="en-US"/>
        </a:p>
      </dgm:t>
    </dgm:pt>
    <dgm:pt modelId="{FF78A9DE-6EEA-7E41-853C-AE461EF97457}" type="sibTrans" cxnId="{2F8D7E86-FEEC-8E4F-8235-7AD585324E7B}">
      <dgm:prSet/>
      <dgm:spPr/>
      <dgm:t>
        <a:bodyPr/>
        <a:lstStyle/>
        <a:p>
          <a:endParaRPr lang="en-US"/>
        </a:p>
      </dgm:t>
    </dgm:pt>
    <dgm:pt modelId="{5C5F496A-9D70-0944-BA3E-10723CBD35DD}">
      <dgm:prSet/>
      <dgm:spPr/>
      <dgm:t>
        <a:bodyPr/>
        <a:lstStyle/>
        <a:p>
          <a:r>
            <a:rPr lang="en-US" dirty="0"/>
            <a:t>Diarrhea			Nausea</a:t>
          </a:r>
        </a:p>
      </dgm:t>
    </dgm:pt>
    <dgm:pt modelId="{E7CA265F-F09D-4F46-978F-1C081A9BC3F1}" type="parTrans" cxnId="{24400DAE-7209-8249-8C06-E7238EFE1CFE}">
      <dgm:prSet/>
      <dgm:spPr/>
      <dgm:t>
        <a:bodyPr/>
        <a:lstStyle/>
        <a:p>
          <a:endParaRPr lang="en-US"/>
        </a:p>
      </dgm:t>
    </dgm:pt>
    <dgm:pt modelId="{7E84EA5D-7E7F-364B-94FC-270424EA4BBF}" type="sibTrans" cxnId="{24400DAE-7209-8249-8C06-E7238EFE1CFE}">
      <dgm:prSet/>
      <dgm:spPr/>
      <dgm:t>
        <a:bodyPr/>
        <a:lstStyle/>
        <a:p>
          <a:endParaRPr lang="en-US"/>
        </a:p>
      </dgm:t>
    </dgm:pt>
    <dgm:pt modelId="{19ED6DB3-3718-C941-AC8D-3C64D2F5BFC8}">
      <dgm:prSet/>
      <dgm:spPr/>
      <dgm:t>
        <a:bodyPr/>
        <a:lstStyle/>
        <a:p>
          <a:r>
            <a:rPr lang="en-US" dirty="0"/>
            <a:t>Dizziness			Hair Loss</a:t>
          </a:r>
        </a:p>
      </dgm:t>
    </dgm:pt>
    <dgm:pt modelId="{1E85CAE8-5D2D-4F46-8D11-DC53A8FEECEB}" type="parTrans" cxnId="{BD07B196-98D8-694B-BB05-2A8E37FC1957}">
      <dgm:prSet/>
      <dgm:spPr/>
      <dgm:t>
        <a:bodyPr/>
        <a:lstStyle/>
        <a:p>
          <a:endParaRPr lang="en-US"/>
        </a:p>
      </dgm:t>
    </dgm:pt>
    <dgm:pt modelId="{03D17856-F2FC-414E-961D-07C388A12826}" type="sibTrans" cxnId="{BD07B196-98D8-694B-BB05-2A8E37FC1957}">
      <dgm:prSet/>
      <dgm:spPr/>
      <dgm:t>
        <a:bodyPr/>
        <a:lstStyle/>
        <a:p>
          <a:endParaRPr lang="en-US"/>
        </a:p>
      </dgm:t>
    </dgm:pt>
    <dgm:pt modelId="{F367FA9D-7D42-3445-892B-BF3BCD87D537}">
      <dgm:prSet/>
      <dgm:spPr/>
      <dgm:t>
        <a:bodyPr/>
        <a:lstStyle/>
        <a:p>
          <a:r>
            <a:rPr lang="en-US" dirty="0"/>
            <a:t>Constipation			Blurred Vision</a:t>
          </a:r>
        </a:p>
      </dgm:t>
    </dgm:pt>
    <dgm:pt modelId="{9D7A8C62-FEDB-F34D-A90B-69FDA595BD02}" type="parTrans" cxnId="{07A6FB14-380F-994F-B719-C95D54A33BA2}">
      <dgm:prSet/>
      <dgm:spPr/>
      <dgm:t>
        <a:bodyPr/>
        <a:lstStyle/>
        <a:p>
          <a:endParaRPr lang="en-US"/>
        </a:p>
      </dgm:t>
    </dgm:pt>
    <dgm:pt modelId="{7D85F141-8F4B-6A40-B0E1-AFC69E387722}" type="sibTrans" cxnId="{07A6FB14-380F-994F-B719-C95D54A33BA2}">
      <dgm:prSet/>
      <dgm:spPr/>
      <dgm:t>
        <a:bodyPr/>
        <a:lstStyle/>
        <a:p>
          <a:endParaRPr lang="en-US"/>
        </a:p>
      </dgm:t>
    </dgm:pt>
    <dgm:pt modelId="{6337CE04-1A7F-0C4B-8035-6F6C3DF9BA32}">
      <dgm:prSet/>
      <dgm:spPr/>
      <dgm:t>
        <a:bodyPr/>
        <a:lstStyle/>
        <a:p>
          <a:pPr rtl="0"/>
          <a:endParaRPr lang="en-US"/>
        </a:p>
      </dgm:t>
    </dgm:pt>
    <dgm:pt modelId="{AC3D9B1A-376C-0340-A578-E8EF5893A0B1}" type="parTrans" cxnId="{7BFEFAE6-D2AF-7B4B-A295-74F34D976D21}">
      <dgm:prSet/>
      <dgm:spPr/>
      <dgm:t>
        <a:bodyPr/>
        <a:lstStyle/>
        <a:p>
          <a:endParaRPr lang="en-US"/>
        </a:p>
      </dgm:t>
    </dgm:pt>
    <dgm:pt modelId="{FFCB31CE-8D04-3144-961F-B0EED446A194}" type="sibTrans" cxnId="{7BFEFAE6-D2AF-7B4B-A295-74F34D976D21}">
      <dgm:prSet/>
      <dgm:spPr/>
      <dgm:t>
        <a:bodyPr/>
        <a:lstStyle/>
        <a:p>
          <a:endParaRPr lang="en-US"/>
        </a:p>
      </dgm:t>
    </dgm:pt>
    <dgm:pt modelId="{4B0A8A81-12B5-AE4F-B4EA-18F2D644591F}" type="pres">
      <dgm:prSet presAssocID="{9DA02D53-924A-4F69-89B6-1E85F9DB3B08}" presName="Name0" presStyleCnt="0">
        <dgm:presLayoutVars>
          <dgm:dir/>
          <dgm:animLvl val="lvl"/>
          <dgm:resizeHandles val="exact"/>
        </dgm:presLayoutVars>
      </dgm:prSet>
      <dgm:spPr/>
    </dgm:pt>
    <dgm:pt modelId="{D98910A8-36FD-8A40-8661-4C916FA161DD}" type="pres">
      <dgm:prSet presAssocID="{3DB4A39C-FF17-481D-ADCB-20E7D2B92595}" presName="composite" presStyleCnt="0"/>
      <dgm:spPr/>
    </dgm:pt>
    <dgm:pt modelId="{31537641-2D40-AE4E-A24C-B60BB8DA1AE2}" type="pres">
      <dgm:prSet presAssocID="{3DB4A39C-FF17-481D-ADCB-20E7D2B92595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7719FCC-AEC5-EA42-8EE8-9C4F2F5F8BC9}" type="pres">
      <dgm:prSet presAssocID="{3DB4A39C-FF17-481D-ADCB-20E7D2B92595}" presName="desTx" presStyleLbl="alignAccFollowNode1" presStyleIdx="0" presStyleCnt="2">
        <dgm:presLayoutVars>
          <dgm:bulletEnabled val="1"/>
        </dgm:presLayoutVars>
      </dgm:prSet>
      <dgm:spPr/>
    </dgm:pt>
    <dgm:pt modelId="{9C438AA6-102F-E745-A3ED-5E96725BDE8E}" type="pres">
      <dgm:prSet presAssocID="{D0D2CA31-38FF-4B8B-9E5E-EA9B84048C8A}" presName="space" presStyleCnt="0"/>
      <dgm:spPr/>
    </dgm:pt>
    <dgm:pt modelId="{5D7FCA84-E137-0546-BEE6-B650FCC6CCE4}" type="pres">
      <dgm:prSet presAssocID="{4FBEDEF9-F676-4751-AAD1-2DDCDA910F63}" presName="composite" presStyleCnt="0"/>
      <dgm:spPr/>
    </dgm:pt>
    <dgm:pt modelId="{C1D994CF-784B-6441-81B9-DC17651A0CCB}" type="pres">
      <dgm:prSet presAssocID="{4FBEDEF9-F676-4751-AAD1-2DDCDA910F63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F23EF0F-C941-EC4F-988B-0A024E2AC2E1}" type="pres">
      <dgm:prSet presAssocID="{4FBEDEF9-F676-4751-AAD1-2DDCDA910F63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79CD7213-2DBE-9E4E-A7E0-421471702208}" type="presOf" srcId="{5C5F496A-9D70-0944-BA3E-10723CBD35DD}" destId="{8F23EF0F-C941-EC4F-988B-0A024E2AC2E1}" srcOrd="0" destOrd="11" presId="urn:microsoft.com/office/officeart/2005/8/layout/hList1"/>
    <dgm:cxn modelId="{07A6FB14-380F-994F-B719-C95D54A33BA2}" srcId="{F82D155B-361C-4DD0-8DAF-F641BFB1EE5D}" destId="{F367FA9D-7D42-3445-892B-BF3BCD87D537}" srcOrd="7" destOrd="0" parTransId="{9D7A8C62-FEDB-F34D-A90B-69FDA595BD02}" sibTransId="{7D85F141-8F4B-6A40-B0E1-AFC69E387722}"/>
    <dgm:cxn modelId="{15F5B819-6572-4AA8-B1AF-EF98CE7161F8}" srcId="{3DB4A39C-FF17-481D-ADCB-20E7D2B92595}" destId="{46CF6AD3-AAB2-4B4E-B2A2-14CBC8B346FE}" srcOrd="0" destOrd="0" parTransId="{965D1C84-745A-454A-9C3E-4EC52F3F5114}" sibTransId="{3B084E50-1805-45D4-B6A8-F4D0EB537C67}"/>
    <dgm:cxn modelId="{E178601E-0113-B542-8AD9-4F672D80FCC4}" type="presOf" srcId="{EE047CFF-E343-4BFA-970D-E4C0963E862F}" destId="{8F23EF0F-C941-EC4F-988B-0A024E2AC2E1}" srcOrd="0" destOrd="7" presId="urn:microsoft.com/office/officeart/2005/8/layout/hList1"/>
    <dgm:cxn modelId="{E8863F24-B230-4CD1-A33B-080FE258A5FF}" srcId="{9DA02D53-924A-4F69-89B6-1E85F9DB3B08}" destId="{4FBEDEF9-F676-4751-AAD1-2DDCDA910F63}" srcOrd="1" destOrd="0" parTransId="{CBD07ACF-C121-4723-9FC4-BE38F6B78CF5}" sibTransId="{A3539BB5-E95E-4146-977A-847E939DD3DB}"/>
    <dgm:cxn modelId="{8A23FF31-3296-4622-8A2C-B8398D280424}" srcId="{F82D155B-361C-4DD0-8DAF-F641BFB1EE5D}" destId="{6C7FFF11-FA01-475C-9090-8DB54EFC84DE}" srcOrd="3" destOrd="0" parTransId="{F9794782-452A-4B72-AE7A-E60CA022EB96}" sibTransId="{C149BEF9-46CC-41E6-A79F-1897577E2E65}"/>
    <dgm:cxn modelId="{23D1DF33-FE6C-9844-92F6-501716C33C5F}" type="presOf" srcId="{32A22346-7541-41D3-8794-F5111203D87F}" destId="{B7719FCC-AEC5-EA42-8EE8-9C4F2F5F8BC9}" srcOrd="0" destOrd="2" presId="urn:microsoft.com/office/officeart/2005/8/layout/hList1"/>
    <dgm:cxn modelId="{1434B636-EEEC-4B76-9B4F-5CB747AF7D76}" srcId="{2303F4C2-C214-42A5-8D6C-677D06EFBB9F}" destId="{1C8ADAB1-207B-46EF-A8F2-DB2FB9A2096D}" srcOrd="0" destOrd="0" parTransId="{99C27D01-24DF-4294-9E32-4302842D312C}" sibTransId="{A0F61468-E6EB-481C-B18D-9663FE355C01}"/>
    <dgm:cxn modelId="{24269343-1761-A640-ADE3-D17E130B2D73}" type="presOf" srcId="{70E9C14F-8416-4FBA-A6A8-CAD45B6B0ECD}" destId="{8F23EF0F-C941-EC4F-988B-0A024E2AC2E1}" srcOrd="0" destOrd="1" presId="urn:microsoft.com/office/officeart/2005/8/layout/hList1"/>
    <dgm:cxn modelId="{06BFD744-C31D-CF42-9E2D-436C190575E8}" type="presOf" srcId="{9DA02D53-924A-4F69-89B6-1E85F9DB3B08}" destId="{4B0A8A81-12B5-AE4F-B4EA-18F2D644591F}" srcOrd="0" destOrd="0" presId="urn:microsoft.com/office/officeart/2005/8/layout/hList1"/>
    <dgm:cxn modelId="{A048AE52-E3C6-4090-91C0-4317E40ED03A}" srcId="{F82D155B-361C-4DD0-8DAF-F641BFB1EE5D}" destId="{EE047CFF-E343-4BFA-970D-E4C0963E862F}" srcOrd="1" destOrd="0" parTransId="{0D6A23B1-171C-4F41-8C8E-35349BF67641}" sibTransId="{9DB9CB0D-11CB-4953-85C2-C11EFB05044A}"/>
    <dgm:cxn modelId="{17E5DA52-F7FD-B848-8DB2-E8C5258D3D65}" type="presOf" srcId="{4FBEDEF9-F676-4751-AAD1-2DDCDA910F63}" destId="{C1D994CF-784B-6441-81B9-DC17651A0CCB}" srcOrd="0" destOrd="0" presId="urn:microsoft.com/office/officeart/2005/8/layout/hList1"/>
    <dgm:cxn modelId="{81AA1159-D9D7-D844-B089-BD1317A0F549}" type="presOf" srcId="{2303F4C2-C214-42A5-8D6C-677D06EFBB9F}" destId="{8F23EF0F-C941-EC4F-988B-0A024E2AC2E1}" srcOrd="0" destOrd="2" presId="urn:microsoft.com/office/officeart/2005/8/layout/hList1"/>
    <dgm:cxn modelId="{CBD0335E-B22D-B049-8A35-2065FBB76508}" type="presOf" srcId="{E1956855-21A5-4872-94DA-C5A2BD08C6A8}" destId="{8F23EF0F-C941-EC4F-988B-0A024E2AC2E1}" srcOrd="0" destOrd="6" presId="urn:microsoft.com/office/officeart/2005/8/layout/hList1"/>
    <dgm:cxn modelId="{58C8C05E-3B95-4684-9C41-9C1C580342D6}" srcId="{3B9148F1-811A-4D18-9969-5E71DC48161C}" destId="{32A22346-7541-41D3-8794-F5111203D87F}" srcOrd="0" destOrd="0" parTransId="{17C655BE-32D5-41D8-B214-0619B80D9DCD}" sibTransId="{21E18255-5272-48B0-BDAF-AA373994BBCF}"/>
    <dgm:cxn modelId="{603F7B61-9605-4CE6-8CA0-E4A45DA2B0D4}" srcId="{4FBEDEF9-F676-4751-AAD1-2DDCDA910F63}" destId="{F69D6799-89DE-405A-A384-68E5CBCC603A}" srcOrd="0" destOrd="0" parTransId="{F4F867C6-1A16-4DF8-824B-6182E4F98549}" sibTransId="{A3CEDDBA-A081-409C-87B4-3AE840224E9D}"/>
    <dgm:cxn modelId="{4C55F864-239E-EC44-B93B-93AC08FEAE4D}" type="presOf" srcId="{F82D155B-361C-4DD0-8DAF-F641BFB1EE5D}" destId="{8F23EF0F-C941-EC4F-988B-0A024E2AC2E1}" srcOrd="0" destOrd="5" presId="urn:microsoft.com/office/officeart/2005/8/layout/hList1"/>
    <dgm:cxn modelId="{5F6C6271-BF34-4568-AED5-E579B87A8063}" srcId="{9DA02D53-924A-4F69-89B6-1E85F9DB3B08}" destId="{3DB4A39C-FF17-481D-ADCB-20E7D2B92595}" srcOrd="0" destOrd="0" parTransId="{43F77E43-539D-4B92-BC3B-2F58C32927E3}" sibTransId="{D0D2CA31-38FF-4B8B-9E5E-EA9B84048C8A}"/>
    <dgm:cxn modelId="{4911487C-ED74-42CD-AC26-DB6BA2B1CADF}" srcId="{F82D155B-361C-4DD0-8DAF-F641BFB1EE5D}" destId="{E1956855-21A5-4872-94DA-C5A2BD08C6A8}" srcOrd="0" destOrd="0" parTransId="{3E577818-EA2C-491E-8BB4-58B70F4BB46F}" sibTransId="{92B87FA7-D216-4528-9D80-FA4DC24A9463}"/>
    <dgm:cxn modelId="{2F8D7E86-FEEC-8E4F-8235-7AD585324E7B}" srcId="{F82D155B-361C-4DD0-8DAF-F641BFB1EE5D}" destId="{4077D7F0-A0A2-FD4A-B008-547432B1C850}" srcOrd="4" destOrd="0" parTransId="{DAA33EC5-79DE-694B-9980-D0E9CFDB7902}" sibTransId="{FF78A9DE-6EEA-7E41-853C-AE461EF97457}"/>
    <dgm:cxn modelId="{E854CD86-5457-8748-BAC6-D1D7309AA787}" srcId="{F82D155B-361C-4DD0-8DAF-F641BFB1EE5D}" destId="{A64B0119-5CDF-4C4A-9563-D2B4E815278B}" srcOrd="2" destOrd="0" parTransId="{6063A19B-5112-C645-BCD8-8ED53F2D97D7}" sibTransId="{B5D880A9-932B-7E4E-9AE1-F5E39FCC782B}"/>
    <dgm:cxn modelId="{BD07B196-98D8-694B-BB05-2A8E37FC1957}" srcId="{F82D155B-361C-4DD0-8DAF-F641BFB1EE5D}" destId="{19ED6DB3-3718-C941-AC8D-3C64D2F5BFC8}" srcOrd="6" destOrd="0" parTransId="{1E85CAE8-5D2D-4F46-8D11-DC53A8FEECEB}" sibTransId="{03D17856-F2FC-414E-961D-07C388A12826}"/>
    <dgm:cxn modelId="{1811A197-9891-5542-919E-F0EE3C6B7B5B}" type="presOf" srcId="{6C7FFF11-FA01-475C-9090-8DB54EFC84DE}" destId="{8F23EF0F-C941-EC4F-988B-0A024E2AC2E1}" srcOrd="0" destOrd="9" presId="urn:microsoft.com/office/officeart/2005/8/layout/hList1"/>
    <dgm:cxn modelId="{6AC407A5-3146-F348-B8C8-B2309738BB7A}" type="presOf" srcId="{46CF6AD3-AAB2-4B4E-B2A2-14CBC8B346FE}" destId="{B7719FCC-AEC5-EA42-8EE8-9C4F2F5F8BC9}" srcOrd="0" destOrd="0" presId="urn:microsoft.com/office/officeart/2005/8/layout/hList1"/>
    <dgm:cxn modelId="{7F068AAD-9B1E-1746-8E85-E140A46444F6}" type="presOf" srcId="{4077D7F0-A0A2-FD4A-B008-547432B1C850}" destId="{8F23EF0F-C941-EC4F-988B-0A024E2AC2E1}" srcOrd="0" destOrd="10" presId="urn:microsoft.com/office/officeart/2005/8/layout/hList1"/>
    <dgm:cxn modelId="{24400DAE-7209-8249-8C06-E7238EFE1CFE}" srcId="{F82D155B-361C-4DD0-8DAF-F641BFB1EE5D}" destId="{5C5F496A-9D70-0944-BA3E-10723CBD35DD}" srcOrd="5" destOrd="0" parTransId="{E7CA265F-F09D-4F46-978F-1C081A9BC3F1}" sibTransId="{7E84EA5D-7E7F-364B-94FC-270424EA4BBF}"/>
    <dgm:cxn modelId="{FA24C1B8-A3A8-497B-A99E-80B182770860}" srcId="{4FBEDEF9-F676-4751-AAD1-2DDCDA910F63}" destId="{2303F4C2-C214-42A5-8D6C-677D06EFBB9F}" srcOrd="1" destOrd="0" parTransId="{DD3FEBB2-2144-49D1-A928-650D2B3758DE}" sibTransId="{D60A8EB6-CE00-4342-B32F-A8D6C77DF0FC}"/>
    <dgm:cxn modelId="{74F2CABF-F32C-454F-ADA7-AAD2AADF83E0}" srcId="{3DB4A39C-FF17-481D-ADCB-20E7D2B92595}" destId="{3B9148F1-811A-4D18-9969-5E71DC48161C}" srcOrd="1" destOrd="0" parTransId="{ED372DA5-9D6D-4301-9F5A-B6F3B6FDC491}" sibTransId="{D03EB264-589F-4AE2-83C0-77195B06E476}"/>
    <dgm:cxn modelId="{570C22C9-A8F2-4CFB-B56B-9DFAAC97E1F1}" srcId="{F69D6799-89DE-405A-A384-68E5CBCC603A}" destId="{70E9C14F-8416-4FBA-A6A8-CAD45B6B0ECD}" srcOrd="0" destOrd="0" parTransId="{5FF68DE9-EF09-4B1A-A041-2537B242BF5F}" sibTransId="{A38A071B-5331-46A6-98F9-10B2BC41A3D7}"/>
    <dgm:cxn modelId="{4B562ED1-99FA-C345-BC76-E38A32D3F3A5}" type="presOf" srcId="{3DB4A39C-FF17-481D-ADCB-20E7D2B92595}" destId="{31537641-2D40-AE4E-A24C-B60BB8DA1AE2}" srcOrd="0" destOrd="0" presId="urn:microsoft.com/office/officeart/2005/8/layout/hList1"/>
    <dgm:cxn modelId="{6A5296D1-4614-4AF5-85AE-5ADBFC4001C0}" srcId="{4FBEDEF9-F676-4751-AAD1-2DDCDA910F63}" destId="{F82D155B-361C-4DD0-8DAF-F641BFB1EE5D}" srcOrd="2" destOrd="0" parTransId="{C0AA7696-AA29-40EA-9E9A-53DF821ADC1E}" sibTransId="{3CC2381C-63EA-49AB-8763-73EC8397E4E1}"/>
    <dgm:cxn modelId="{497D71D7-8662-D249-9C0B-8A22E7121458}" type="presOf" srcId="{F69D6799-89DE-405A-A384-68E5CBCC603A}" destId="{8F23EF0F-C941-EC4F-988B-0A024E2AC2E1}" srcOrd="0" destOrd="0" presId="urn:microsoft.com/office/officeart/2005/8/layout/hList1"/>
    <dgm:cxn modelId="{7BFEFAE6-D2AF-7B4B-A295-74F34D976D21}" srcId="{2303F4C2-C214-42A5-8D6C-677D06EFBB9F}" destId="{6337CE04-1A7F-0C4B-8035-6F6C3DF9BA32}" srcOrd="1" destOrd="0" parTransId="{AC3D9B1A-376C-0340-A578-E8EF5893A0B1}" sibTransId="{FFCB31CE-8D04-3144-961F-B0EED446A194}"/>
    <dgm:cxn modelId="{108AB5E7-553A-9E46-93D7-28D152A0E322}" type="presOf" srcId="{A64B0119-5CDF-4C4A-9563-D2B4E815278B}" destId="{8F23EF0F-C941-EC4F-988B-0A024E2AC2E1}" srcOrd="0" destOrd="8" presId="urn:microsoft.com/office/officeart/2005/8/layout/hList1"/>
    <dgm:cxn modelId="{221D7AEA-CAC0-884C-9457-8936E044AD6B}" type="presOf" srcId="{3B9148F1-811A-4D18-9969-5E71DC48161C}" destId="{B7719FCC-AEC5-EA42-8EE8-9C4F2F5F8BC9}" srcOrd="0" destOrd="1" presId="urn:microsoft.com/office/officeart/2005/8/layout/hList1"/>
    <dgm:cxn modelId="{CF07C5ED-A942-B343-B201-9AD57356A4C4}" type="presOf" srcId="{F367FA9D-7D42-3445-892B-BF3BCD87D537}" destId="{8F23EF0F-C941-EC4F-988B-0A024E2AC2E1}" srcOrd="0" destOrd="13" presId="urn:microsoft.com/office/officeart/2005/8/layout/hList1"/>
    <dgm:cxn modelId="{9E3A0DF4-B797-7240-8B35-13724AB9696E}" type="presOf" srcId="{19ED6DB3-3718-C941-AC8D-3C64D2F5BFC8}" destId="{8F23EF0F-C941-EC4F-988B-0A024E2AC2E1}" srcOrd="0" destOrd="12" presId="urn:microsoft.com/office/officeart/2005/8/layout/hList1"/>
    <dgm:cxn modelId="{8065E3F5-8ABE-DC41-96AE-B97263AA54FF}" type="presOf" srcId="{6337CE04-1A7F-0C4B-8035-6F6C3DF9BA32}" destId="{8F23EF0F-C941-EC4F-988B-0A024E2AC2E1}" srcOrd="0" destOrd="4" presId="urn:microsoft.com/office/officeart/2005/8/layout/hList1"/>
    <dgm:cxn modelId="{B6C3AAFA-F6CB-654B-86EF-81BA8199E767}" type="presOf" srcId="{1C8ADAB1-207B-46EF-A8F2-DB2FB9A2096D}" destId="{8F23EF0F-C941-EC4F-988B-0A024E2AC2E1}" srcOrd="0" destOrd="3" presId="urn:microsoft.com/office/officeart/2005/8/layout/hList1"/>
    <dgm:cxn modelId="{F7D85FB3-36E8-3646-84C1-14C51F3A4954}" type="presParOf" srcId="{4B0A8A81-12B5-AE4F-B4EA-18F2D644591F}" destId="{D98910A8-36FD-8A40-8661-4C916FA161DD}" srcOrd="0" destOrd="0" presId="urn:microsoft.com/office/officeart/2005/8/layout/hList1"/>
    <dgm:cxn modelId="{C1F77D72-04B7-0A45-8636-4B7FCBDF25FF}" type="presParOf" srcId="{D98910A8-36FD-8A40-8661-4C916FA161DD}" destId="{31537641-2D40-AE4E-A24C-B60BB8DA1AE2}" srcOrd="0" destOrd="0" presId="urn:microsoft.com/office/officeart/2005/8/layout/hList1"/>
    <dgm:cxn modelId="{44A9A1E2-974D-524C-A244-2185353908C8}" type="presParOf" srcId="{D98910A8-36FD-8A40-8661-4C916FA161DD}" destId="{B7719FCC-AEC5-EA42-8EE8-9C4F2F5F8BC9}" srcOrd="1" destOrd="0" presId="urn:microsoft.com/office/officeart/2005/8/layout/hList1"/>
    <dgm:cxn modelId="{A992FCD3-45C4-EC43-8F1C-5CA027C148EB}" type="presParOf" srcId="{4B0A8A81-12B5-AE4F-B4EA-18F2D644591F}" destId="{9C438AA6-102F-E745-A3ED-5E96725BDE8E}" srcOrd="1" destOrd="0" presId="urn:microsoft.com/office/officeart/2005/8/layout/hList1"/>
    <dgm:cxn modelId="{01AA1B8F-A0CC-FC4F-9F13-FFEDED9F893D}" type="presParOf" srcId="{4B0A8A81-12B5-AE4F-B4EA-18F2D644591F}" destId="{5D7FCA84-E137-0546-BEE6-B650FCC6CCE4}" srcOrd="2" destOrd="0" presId="urn:microsoft.com/office/officeart/2005/8/layout/hList1"/>
    <dgm:cxn modelId="{B0492C71-296C-E943-89F3-0B9E2131814D}" type="presParOf" srcId="{5D7FCA84-E137-0546-BEE6-B650FCC6CCE4}" destId="{C1D994CF-784B-6441-81B9-DC17651A0CCB}" srcOrd="0" destOrd="0" presId="urn:microsoft.com/office/officeart/2005/8/layout/hList1"/>
    <dgm:cxn modelId="{0C5D653C-378E-5341-9A29-ACF506D7BC10}" type="presParOf" srcId="{5D7FCA84-E137-0546-BEE6-B650FCC6CCE4}" destId="{8F23EF0F-C941-EC4F-988B-0A024E2AC2E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010F7-84E9-B646-B9C9-8DBA8330C415}">
      <dsp:nvSpPr>
        <dsp:cNvPr id="0" name=""/>
        <dsp:cNvSpPr/>
      </dsp:nvSpPr>
      <dsp:spPr>
        <a:xfrm>
          <a:off x="0" y="396007"/>
          <a:ext cx="8604354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793" tIns="374904" rIns="66779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At least one episode of acute mania (full mania) and may or may not have a depressive episode.</a:t>
          </a:r>
        </a:p>
      </dsp:txBody>
      <dsp:txXfrm>
        <a:off x="0" y="396007"/>
        <a:ext cx="8604354" cy="1020600"/>
      </dsp:txXfrm>
    </dsp:sp>
    <dsp:sp modelId="{EFE56469-E2A0-184A-955C-4B9F1559ED04}">
      <dsp:nvSpPr>
        <dsp:cNvPr id="0" name=""/>
        <dsp:cNvSpPr/>
      </dsp:nvSpPr>
      <dsp:spPr>
        <a:xfrm>
          <a:off x="430217" y="130327"/>
          <a:ext cx="602304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657" tIns="0" rIns="2276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Bipolar I</a:t>
          </a:r>
        </a:p>
      </dsp:txBody>
      <dsp:txXfrm>
        <a:off x="456156" y="156266"/>
        <a:ext cx="5971169" cy="479482"/>
      </dsp:txXfrm>
    </dsp:sp>
    <dsp:sp modelId="{71615E43-120F-6C42-A24F-7079483A7DF2}">
      <dsp:nvSpPr>
        <dsp:cNvPr id="0" name=""/>
        <dsp:cNvSpPr/>
      </dsp:nvSpPr>
      <dsp:spPr>
        <a:xfrm>
          <a:off x="0" y="1779487"/>
          <a:ext cx="8604354" cy="1559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793" tIns="374904" rIns="66779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At least one major depressive episode (severe) with at least one episode of hypomania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The difference between Type I and II is the severity of the manic episodes and depression.</a:t>
          </a:r>
        </a:p>
      </dsp:txBody>
      <dsp:txXfrm>
        <a:off x="0" y="1779487"/>
        <a:ext cx="8604354" cy="1559250"/>
      </dsp:txXfrm>
    </dsp:sp>
    <dsp:sp modelId="{0FA2DCEF-DA6D-C240-B7E2-21D8A801380B}">
      <dsp:nvSpPr>
        <dsp:cNvPr id="0" name=""/>
        <dsp:cNvSpPr/>
      </dsp:nvSpPr>
      <dsp:spPr>
        <a:xfrm>
          <a:off x="430217" y="1513807"/>
          <a:ext cx="602304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657" tIns="0" rIns="2276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Bipolar II</a:t>
          </a:r>
        </a:p>
      </dsp:txBody>
      <dsp:txXfrm>
        <a:off x="456156" y="1539746"/>
        <a:ext cx="5971169" cy="479482"/>
      </dsp:txXfrm>
    </dsp:sp>
    <dsp:sp modelId="{E1C26125-352C-6A40-9BA5-726BCA955AAD}">
      <dsp:nvSpPr>
        <dsp:cNvPr id="0" name=""/>
        <dsp:cNvSpPr/>
      </dsp:nvSpPr>
      <dsp:spPr>
        <a:xfrm>
          <a:off x="0" y="3701618"/>
          <a:ext cx="8604354" cy="1927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7793" tIns="374904" rIns="667793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Milder, chronic form of bipolar disorder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Lasts at least 2 years in adults, 1 year in children/adolescents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Numerous periods with hypomanic and depressive symptoms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Does not meet criteria for mania or major depressive episode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Symptoms do not clear for more than 2 months at a time</a:t>
          </a:r>
        </a:p>
      </dsp:txBody>
      <dsp:txXfrm>
        <a:off x="0" y="3701618"/>
        <a:ext cx="8604354" cy="1927800"/>
      </dsp:txXfrm>
    </dsp:sp>
    <dsp:sp modelId="{5B79DC84-0684-3A4B-BCE5-F24E0C60B97F}">
      <dsp:nvSpPr>
        <dsp:cNvPr id="0" name=""/>
        <dsp:cNvSpPr/>
      </dsp:nvSpPr>
      <dsp:spPr>
        <a:xfrm>
          <a:off x="430217" y="3435938"/>
          <a:ext cx="6023047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657" tIns="0" rIns="2276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Cyclothymic Disorder (Cyclothymia)</a:t>
          </a:r>
        </a:p>
      </dsp:txBody>
      <dsp:txXfrm>
        <a:off x="456156" y="3461877"/>
        <a:ext cx="5971169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537641-2D40-AE4E-A24C-B60BB8DA1AE2}">
      <dsp:nvSpPr>
        <dsp:cNvPr id="0" name=""/>
        <dsp:cNvSpPr/>
      </dsp:nvSpPr>
      <dsp:spPr>
        <a:xfrm>
          <a:off x="56" y="28039"/>
          <a:ext cx="5365585" cy="6048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/>
            <a:t>Lithium</a:t>
          </a:r>
        </a:p>
      </dsp:txBody>
      <dsp:txXfrm>
        <a:off x="56" y="28039"/>
        <a:ext cx="5365585" cy="604800"/>
      </dsp:txXfrm>
    </dsp:sp>
    <dsp:sp modelId="{B7719FCC-AEC5-EA42-8EE8-9C4F2F5F8BC9}">
      <dsp:nvSpPr>
        <dsp:cNvPr id="0" name=""/>
        <dsp:cNvSpPr/>
      </dsp:nvSpPr>
      <dsp:spPr>
        <a:xfrm>
          <a:off x="56" y="632839"/>
          <a:ext cx="5365585" cy="535017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Up to 80% receive at least some relief with this mood stabilizer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Potentially serious side effect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Lithium toxicity</a:t>
          </a:r>
        </a:p>
      </dsp:txBody>
      <dsp:txXfrm>
        <a:off x="56" y="632839"/>
        <a:ext cx="5365585" cy="5350176"/>
      </dsp:txXfrm>
    </dsp:sp>
    <dsp:sp modelId="{C1D994CF-784B-6441-81B9-DC17651A0CCB}">
      <dsp:nvSpPr>
        <dsp:cNvPr id="0" name=""/>
        <dsp:cNvSpPr/>
      </dsp:nvSpPr>
      <dsp:spPr>
        <a:xfrm>
          <a:off x="6116824" y="28039"/>
          <a:ext cx="5365585" cy="6048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100" kern="1200" dirty="0"/>
            <a:t>Newer mood stabilizers</a:t>
          </a:r>
        </a:p>
      </dsp:txBody>
      <dsp:txXfrm>
        <a:off x="6116824" y="28039"/>
        <a:ext cx="5365585" cy="604800"/>
      </dsp:txXfrm>
    </dsp:sp>
    <dsp:sp modelId="{8F23EF0F-C941-EC4F-988B-0A024E2AC2E1}">
      <dsp:nvSpPr>
        <dsp:cNvPr id="0" name=""/>
        <dsp:cNvSpPr/>
      </dsp:nvSpPr>
      <dsp:spPr>
        <a:xfrm>
          <a:off x="6116824" y="632839"/>
          <a:ext cx="5365585" cy="535017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Anticonvulsants 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Depakote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Antipsychotics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Zyprexa</a:t>
          </a:r>
        </a:p>
        <a:p>
          <a:pPr marL="457200" lvl="2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Both also have side effects: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Drowsiness			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Akinesia	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Abdominal Pain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Weight gain		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Loss of Appetite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Diarrhea			Nausea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Dizziness			Hair Loss</a:t>
          </a:r>
        </a:p>
        <a:p>
          <a:pPr marL="457200" lvl="2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/>
            <a:t>Constipation			Blurred Vision</a:t>
          </a:r>
        </a:p>
      </dsp:txBody>
      <dsp:txXfrm>
        <a:off x="6116824" y="632839"/>
        <a:ext cx="5365585" cy="5350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3C48-664A-824D-A66A-55BF3D06C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E8CE88-6371-6E48-BCFE-0FB0AFDB9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DD9E4A-3D0B-E04D-9BB8-0B6781343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BADCE-7777-6D4A-BBFB-65F97292F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9A9426-03F1-CB46-8376-02C5D97FD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01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CCC4-A68C-6048-8E81-8C1E1489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A125B-EE31-5F4A-A0D0-D5AC27F7D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A7879-6918-6944-BF5B-79EE5D97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72F21-9AA7-EA4A-9021-C6485BA8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FA98A-80F3-DB45-A62F-56E18B39F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64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3CBC7-E573-0440-A38E-A806C149F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A3145-9937-1E44-8899-E35F58E84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09DF4-890C-5B40-A7F8-FFA57C1B4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9E279-F658-A24D-A44D-077F9576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72BC0-2D5B-B444-A3E9-4BDA660DE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5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B2F2D-6CDF-5A44-9305-54E858D00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1F4A-EA09-5845-BED5-A5E88537B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4026B8-F0B8-9041-913C-6847CA8C1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0476B-9868-E548-967D-6D7C2F441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609BD8-81ED-4C4F-84FA-8CF4DDEA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6E506-52A0-8847-97EA-CE6ACC407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20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214E-698C-6242-BF8D-D42065F77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DE375-8BF2-9C41-884D-C2229214B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18014-2B76-7545-B0D7-8B04A7096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1DFD19-38F9-4F45-848E-CDB519587A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761D81-444D-3148-BB18-0C5E1BE3E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DFAD9-9DEC-4742-9EB0-55426D909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3EED7F-2161-D241-A7EA-DF2B6BBFB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837914-72A2-F74F-A4F7-DE65DC50C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292EB-29E4-D14B-9846-0618F9FE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9DA8D-195F-CC45-9E6E-EF938CECE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CD402D-1102-F64A-B4BC-F570E935A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5A324-0245-3A40-8E1E-783A954E6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715AC2-B627-7C48-8D6D-CEC6428C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2E181-38BA-D34C-94BD-9062BFA6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D052A-1DC2-FA4E-AEDC-A6E269CB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77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07E43-1B6E-0B47-B137-4E9F42596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AE711-9113-9C43-9CA2-039915F29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6E22D-F201-174A-838E-D4ED4CDA9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5538D-1A4A-9C4F-A505-C547AACE6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C2648-2B9A-544F-B8FA-AE85886B5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FD9F5-44DE-FB48-A43C-689E1E1A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47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61BC-E038-3243-A9B9-35B903B6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9BB26A-D458-2F48-B437-8C77192211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CDDA6-61B5-7E47-A116-4342B57154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E636A-2F0D-9149-ACE3-3DD76021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13E9A-F7C5-344F-8132-6F791A7E4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118ADA-D69D-BE47-B2E3-5B409F9A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0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FD5B-1747-BB41-A822-C85E952B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BBE24-8A4F-6A44-9E33-40711F4E9D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6FF68-2406-A54A-ABF4-F11BC212B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7820C-998C-5142-99C3-9BCD07BE2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677FD-EA8C-F546-90B6-4D8E6AD30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77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F75F0-E89D-FF48-9885-250B25180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25BAA-50C4-854A-BEA3-583B07C7F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5B623-4C63-134E-8942-981A9C7A1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4B7E7-F020-7D4B-941D-DBA5E5F19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EC0DAD-B6C3-9B4E-B127-17CCDD13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8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5B71AC-D35D-074A-AF0C-3E9DCD9E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36D7A-A303-F247-81E3-2114E0CC4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CDEC0-D48E-8D45-8E65-9F2571B5B7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CC51A-3555-7D4E-A00F-FBE0DD3EC57D}" type="datetimeFigureOut">
              <a:rPr lang="en-US" smtClean="0"/>
              <a:t>1/17/24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D86B1-62FF-E740-835D-868720080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61B9FA-20D3-C645-804F-387C93625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ACFC-7018-ED43-9DA6-AC8E6C3F2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61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301E07F-4F79-4B58-8698-EF24DC1EC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E58B2195-5055-402F-A3E7-53FF0E498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1583" y="775849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9EE6F773-742A-491A-9A00-A2A150DF5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9419" y="366810"/>
            <a:ext cx="6124381" cy="612438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7CF64E-F4CB-0748-BAD8-EFF31617FD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0557" y="775849"/>
            <a:ext cx="4467792" cy="38155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Bipolar and Related Disorders</a:t>
            </a:r>
          </a:p>
        </p:txBody>
      </p:sp>
      <p:pic>
        <p:nvPicPr>
          <p:cNvPr id="6" name="Graphic 5" descr="Drama">
            <a:extLst>
              <a:ext uri="{FF2B5EF4-FFF2-40B4-BE49-F238E27FC236}">
                <a16:creationId xmlns:a16="http://schemas.microsoft.com/office/drawing/2014/main" id="{B0FD0564-E02B-3B18-81BC-4F10BFB51C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23623" y="1374798"/>
            <a:ext cx="4108404" cy="4108404"/>
          </a:xfrm>
          <a:custGeom>
            <a:avLst/>
            <a:gdLst/>
            <a:ahLst/>
            <a:cxnLst/>
            <a:rect l="l" t="t" r="r" b="b"/>
            <a:pathLst>
              <a:path w="4273177" h="4470400">
                <a:moveTo>
                  <a:pt x="75080" y="0"/>
                </a:moveTo>
                <a:lnTo>
                  <a:pt x="4198097" y="0"/>
                </a:lnTo>
                <a:cubicBezTo>
                  <a:pt x="4239563" y="0"/>
                  <a:pt x="4273177" y="33614"/>
                  <a:pt x="4273177" y="75080"/>
                </a:cubicBezTo>
                <a:lnTo>
                  <a:pt x="4273177" y="4395320"/>
                </a:lnTo>
                <a:cubicBezTo>
                  <a:pt x="4273177" y="4436786"/>
                  <a:pt x="4239563" y="4470400"/>
                  <a:pt x="4198097" y="4470400"/>
                </a:cubicBezTo>
                <a:lnTo>
                  <a:pt x="75080" y="4470400"/>
                </a:lnTo>
                <a:cubicBezTo>
                  <a:pt x="33614" y="4470400"/>
                  <a:pt x="0" y="4436786"/>
                  <a:pt x="0" y="4395320"/>
                </a:cubicBezTo>
                <a:lnTo>
                  <a:pt x="0" y="75080"/>
                </a:lnTo>
                <a:cubicBezTo>
                  <a:pt x="0" y="33614"/>
                  <a:pt x="33614" y="0"/>
                  <a:pt x="750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6377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6" name="Graphic 45" descr="Brain in head">
            <a:extLst>
              <a:ext uri="{FF2B5EF4-FFF2-40B4-BE49-F238E27FC236}">
                <a16:creationId xmlns:a16="http://schemas.microsoft.com/office/drawing/2014/main" id="{1EA51925-DE14-0774-D194-AA22821CB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8249" y="709019"/>
            <a:ext cx="2924438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040A5-1F35-E44D-B6C8-FD6F4B71B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687" y="224852"/>
            <a:ext cx="8651064" cy="6400800"/>
          </a:xfrm>
        </p:spPr>
        <p:txBody>
          <a:bodyPr>
            <a:normAutofit/>
          </a:bodyPr>
          <a:lstStyle/>
          <a:p>
            <a:endParaRPr lang="en-US" sz="1800" b="0" i="0" dirty="0">
              <a:solidFill>
                <a:srgbClr val="14161A"/>
              </a:solidFill>
              <a:effectLst/>
            </a:endParaRPr>
          </a:p>
          <a:p>
            <a:endParaRPr lang="en-US" sz="1800" b="0" i="0">
              <a:solidFill>
                <a:srgbClr val="14161A"/>
              </a:solidFill>
              <a:effectLst/>
            </a:endParaRPr>
          </a:p>
          <a:p>
            <a:r>
              <a:rPr lang="en-US" sz="1800" b="0" i="0">
                <a:solidFill>
                  <a:srgbClr val="14161A"/>
                </a:solidFill>
                <a:effectLst/>
              </a:rPr>
              <a:t>Bipolar </a:t>
            </a:r>
            <a:r>
              <a:rPr lang="en-US" sz="1800" b="0" i="0" dirty="0">
                <a:solidFill>
                  <a:srgbClr val="14161A"/>
                </a:solidFill>
                <a:effectLst/>
              </a:rPr>
              <a:t>disorder occurs in up to 2.5% of the population, but the prevalence is much higher among first-degree relatives of individuals with </a:t>
            </a:r>
            <a:r>
              <a:rPr lang="en-US" sz="1800" b="0" i="0">
                <a:solidFill>
                  <a:srgbClr val="14161A"/>
                </a:solidFill>
                <a:effectLst/>
              </a:rPr>
              <a:t>bipolar </a:t>
            </a:r>
            <a:endParaRPr lang="en-US" sz="1800" b="0" i="0" dirty="0">
              <a:effectLst/>
            </a:endParaRPr>
          </a:p>
          <a:p>
            <a:r>
              <a:rPr lang="en-US" sz="1800" b="0" i="0" dirty="0">
                <a:effectLst/>
              </a:rPr>
              <a:t>Bipolar disorder, formerly called manic depression, is a mental health condition that causes extreme mood swings that include emotional highs (mania or hypomania) and lows (depression).</a:t>
            </a:r>
          </a:p>
          <a:p>
            <a:r>
              <a:rPr lang="en-US" sz="1800" b="0" i="0" dirty="0">
                <a:effectLst/>
              </a:rPr>
              <a:t>When you become depressed, you may feel sad or hopeless and lose interest or pleasure in most activities. </a:t>
            </a:r>
          </a:p>
          <a:p>
            <a:r>
              <a:rPr lang="en-US" sz="1800" b="0" i="0" dirty="0">
                <a:effectLst/>
              </a:rPr>
              <a:t>When your mood shifts to mania or hypomania (less extreme than mania), you may feel euphoric, full of energy or unusually irritable. </a:t>
            </a:r>
          </a:p>
          <a:p>
            <a:r>
              <a:rPr lang="en-US" sz="1800" b="0" i="0" dirty="0">
                <a:effectLst/>
              </a:rPr>
              <a:t>These mood swings can affect sleep, energy, activity, judgment, behavior and the ability to think clearly.</a:t>
            </a:r>
          </a:p>
          <a:p>
            <a:r>
              <a:rPr lang="en-US" sz="1800" b="0" i="0" dirty="0">
                <a:effectLst/>
              </a:rPr>
              <a:t>Episodes of mood swings may occur rarely or multiple times a year. </a:t>
            </a:r>
          </a:p>
          <a:p>
            <a:r>
              <a:rPr lang="en-US" sz="1800" b="0" i="0" dirty="0">
                <a:effectLst/>
              </a:rPr>
              <a:t>Although bipolar disorder is a lifelong condition, you can manage your mood swings and other symptoms by following a treatment plan. </a:t>
            </a:r>
          </a:p>
          <a:p>
            <a:r>
              <a:rPr lang="en-US" sz="1800" b="0" i="0" dirty="0">
                <a:effectLst/>
              </a:rPr>
              <a:t>In most cases, bipolar disorder is treated with medications and psychotherapy.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19796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44186-52CD-7E40-9F4D-94B57D767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852" y="329784"/>
            <a:ext cx="6865495" cy="6130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Three forms:</a:t>
            </a:r>
          </a:p>
          <a:p>
            <a:pPr lvl="1"/>
            <a:r>
              <a:rPr lang="en-US" dirty="0"/>
              <a:t>Bipolar I, Bipolar II, and Cyclothymia</a:t>
            </a:r>
          </a:p>
          <a:p>
            <a:pPr lvl="2"/>
            <a:r>
              <a:rPr lang="en-US" sz="2400" dirty="0"/>
              <a:t>Mania defining feature of each</a:t>
            </a:r>
          </a:p>
          <a:p>
            <a:pPr lvl="2"/>
            <a:r>
              <a:rPr lang="en-US" sz="2400" dirty="0"/>
              <a:t>Differentiated by severity and duration of mania</a:t>
            </a:r>
          </a:p>
          <a:p>
            <a:pPr lvl="1"/>
            <a:r>
              <a:rPr lang="en-US" dirty="0"/>
              <a:t>Usually involve episodes of depression alternating with mania</a:t>
            </a:r>
          </a:p>
          <a:p>
            <a:pPr lvl="2"/>
            <a:r>
              <a:rPr lang="en-US" sz="2400" dirty="0"/>
              <a:t>Depressive episode required for Bipolar II</a:t>
            </a:r>
          </a:p>
          <a:p>
            <a:r>
              <a:rPr lang="en-US" sz="2400" dirty="0"/>
              <a:t>Mania</a:t>
            </a:r>
          </a:p>
          <a:p>
            <a:pPr lvl="1"/>
            <a:r>
              <a:rPr lang="en-US" dirty="0"/>
              <a:t>State of intense elation or irritability</a:t>
            </a:r>
          </a:p>
          <a:p>
            <a:pPr lvl="1"/>
            <a:r>
              <a:rPr lang="en-US" dirty="0"/>
              <a:t>Hypomania (hypo = “under”)</a:t>
            </a:r>
          </a:p>
          <a:p>
            <a:pPr lvl="2"/>
            <a:r>
              <a:rPr lang="en-US" sz="2400" dirty="0"/>
              <a:t>Symptoms of mania but less intense</a:t>
            </a:r>
          </a:p>
          <a:p>
            <a:pPr lvl="2"/>
            <a:r>
              <a:rPr lang="en-US" sz="2400" dirty="0"/>
              <a:t>Does not involve significant impairment, mania does</a:t>
            </a:r>
          </a:p>
          <a:p>
            <a:pPr marL="0" indent="0">
              <a:buNone/>
            </a:pPr>
            <a:endParaRPr lang="en-US" sz="1200" dirty="0"/>
          </a:p>
        </p:txBody>
      </p:sp>
      <p:pic>
        <p:nvPicPr>
          <p:cNvPr id="5" name="Picture 4" descr="Spheres in balance">
            <a:extLst>
              <a:ext uri="{FF2B5EF4-FFF2-40B4-BE49-F238E27FC236}">
                <a16:creationId xmlns:a16="http://schemas.microsoft.com/office/drawing/2014/main" id="{AF07A96E-5CE2-2BFE-897A-026BC3FBC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1" r="20513" b="-1"/>
          <a:stretch/>
        </p:blipFill>
        <p:spPr>
          <a:xfrm>
            <a:off x="7420131" y="10"/>
            <a:ext cx="4770346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105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01F59-78DC-2149-8A87-085051FB7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9685"/>
            <a:ext cx="9130259" cy="612348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D68E31-BDC4-284C-B11B-59224ABAB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755" y="479685"/>
            <a:ext cx="8919148" cy="590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7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51DA2C-4C50-284A-9302-9628A366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391" y="146717"/>
            <a:ext cx="9863528" cy="722713"/>
          </a:xfrm>
        </p:spPr>
        <p:txBody>
          <a:bodyPr>
            <a:normAutofit/>
          </a:bodyPr>
          <a:lstStyle/>
          <a:p>
            <a:r>
              <a:rPr lang="en-US" sz="37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DSM-5 Criteria for Manic and Hypomanic Episodes</a:t>
            </a:r>
            <a:endParaRPr lang="en-US" sz="3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C093E-5A70-5F42-A2BD-D3472E0F8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869430"/>
            <a:ext cx="11512446" cy="5841853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Distinctly elevated or irritable mood for most of the day nearly every day</a:t>
            </a:r>
          </a:p>
          <a:p>
            <a:r>
              <a:rPr lang="en-US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Abnormally increased activity and energy </a:t>
            </a: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At least three of the following are </a:t>
            </a:r>
            <a:r>
              <a:rPr lang="en-US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noticeably changed from baseline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: 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Increase in goal-directed activity or psychomotor agitation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Unusual talkativeness; rapid speech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Flight of ideas or subjective impression that thoughts are racing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Decreased need for sleep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Increased self-esteem; belief that one has special talents, powers, or abilities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Distractibility; attention easily diverted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Excessive involvement in activities that are likely to have undesirable consequences, such as reckless spending, sexual behavior, or driving</a:t>
            </a: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For a manic episode: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Symptoms last for 1 week or require hospitalization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Symptoms cause significant distress or functional impairment</a:t>
            </a:r>
          </a:p>
          <a:p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For a hypomanic episode: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Symptoms last at least 4 days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Clear changes in functioning that are observable to others, but impairment is not marked</a:t>
            </a:r>
          </a:p>
          <a:p>
            <a:pPr lvl="1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No psychotic symptoms are present</a:t>
            </a:r>
          </a:p>
          <a:p>
            <a:pPr marL="0" indent="0">
              <a:buNone/>
            </a:pPr>
            <a:endParaRPr lang="en-US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25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05948E-A671-544E-BABA-B4E51C899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407" y="133787"/>
            <a:ext cx="2751956" cy="635283"/>
          </a:xfrm>
        </p:spPr>
        <p:txBody>
          <a:bodyPr anchor="b">
            <a:normAutofit/>
          </a:bodyPr>
          <a:lstStyle/>
          <a:p>
            <a:r>
              <a:rPr lang="en-US" sz="2800" dirty="0"/>
              <a:t>Bipolar Disorders</a:t>
            </a:r>
          </a:p>
        </p:txBody>
      </p:sp>
      <p:pic>
        <p:nvPicPr>
          <p:cNvPr id="5" name="Picture 4" descr="Close-up unopened pill packets">
            <a:extLst>
              <a:ext uri="{FF2B5EF4-FFF2-40B4-BE49-F238E27FC236}">
                <a16:creationId xmlns:a16="http://schemas.microsoft.com/office/drawing/2014/main" id="{201F6B74-0DF4-F5F6-50E9-608F967298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00" r="24648"/>
          <a:stretch/>
        </p:blipFill>
        <p:spPr>
          <a:xfrm>
            <a:off x="1" y="10"/>
            <a:ext cx="2751956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9B8FFE48-8A57-70CF-3392-65D0A561A9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9852400"/>
              </p:ext>
            </p:extLst>
          </p:nvPr>
        </p:nvGraphicFramePr>
        <p:xfrm>
          <a:off x="3252866" y="769070"/>
          <a:ext cx="8604354" cy="5759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5281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2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E3031-D8CA-B84A-87C7-C9F336B8C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2"/>
            <a:ext cx="10515600" cy="812982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Cyclothymia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F8E76-D8F2-0743-BD58-38FA1EE91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02" y="1804863"/>
            <a:ext cx="11662348" cy="4790809"/>
          </a:xfrm>
        </p:spPr>
        <p:txBody>
          <a:bodyPr>
            <a:normAutofit/>
          </a:bodyPr>
          <a:lstStyle/>
          <a:p>
            <a:pPr marL="101600" indent="0">
              <a:buNone/>
              <a:defRPr/>
            </a:pPr>
            <a:r>
              <a:rPr lang="en-US" altLang="en-US" sz="2400" b="1" dirty="0">
                <a:ea typeface="ＭＳ Ｐゴシック" pitchFamily="34" charset="-128"/>
                <a:cs typeface="Times New Roman" pitchFamily="18" charset="0"/>
              </a:rPr>
              <a:t>Cyclothymic disorder </a:t>
            </a:r>
            <a:r>
              <a:rPr lang="en-US" altLang="en-US" sz="2400" dirty="0">
                <a:ea typeface="ＭＳ Ｐゴシック" pitchFamily="34" charset="-128"/>
                <a:cs typeface="Times New Roman" pitchFamily="18" charset="0"/>
              </a:rPr>
              <a:t>– Chronic cyclical pattern of mild mood swings lasting at least two years.</a:t>
            </a:r>
          </a:p>
          <a:p>
            <a:pPr marL="101600" indent="0">
              <a:buNone/>
              <a:defRPr/>
            </a:pPr>
            <a:endParaRPr lang="en-US" altLang="en-US" sz="2400" dirty="0">
              <a:ea typeface="ＭＳ Ｐゴシック" pitchFamily="34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  <a:cs typeface="Times New Roman" pitchFamily="18" charset="0"/>
              </a:rPr>
              <a:t>Usually begins in late adolescence or early adulthood.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  <a:cs typeface="Times New Roman" pitchFamily="18" charset="0"/>
              </a:rPr>
              <a:t>Elevated or depressed mood not severe enough for diagnosis of bipolar disorder.</a:t>
            </a:r>
          </a:p>
          <a:p>
            <a:pPr>
              <a:defRPr/>
            </a:pPr>
            <a:endParaRPr lang="en-US" altLang="en-US" sz="2400" dirty="0">
              <a:ea typeface="ＭＳ Ｐゴシック" pitchFamily="34" charset="-128"/>
              <a:cs typeface="Times New Roman" pitchFamily="18" charset="0"/>
            </a:endParaRP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Some forms of cyclothymic disorder may represent a mild, early type of bipolar disorder.</a:t>
            </a:r>
          </a:p>
          <a:p>
            <a:pPr lvl="1">
              <a:defRPr/>
            </a:pPr>
            <a:endParaRPr lang="en-US" altLang="en-US" dirty="0">
              <a:ea typeface="ＭＳ Ｐゴシック" pitchFamily="34" charset="-128"/>
              <a:cs typeface="Times New Roman" pitchFamily="18" charset="0"/>
            </a:endParaRP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  <a:cs typeface="Times New Roman" pitchFamily="18" charset="0"/>
              </a:rPr>
              <a:t>Approximately one in three people with cyclothymic disorder eventually go on to develop bipolar disorder.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9729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8E01E9-84CA-C24E-A09D-800D1750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601744"/>
            <a:ext cx="6781800" cy="620408"/>
          </a:xfrm>
        </p:spPr>
        <p:txBody>
          <a:bodyPr>
            <a:normAutofit fontScale="90000"/>
          </a:bodyPr>
          <a:lstStyle/>
          <a:p>
            <a:r>
              <a:rPr lang="en-US" dirty="0"/>
              <a:t>Etiology of Mood Disorders</a:t>
            </a:r>
          </a:p>
        </p:txBody>
      </p:sp>
      <p:pic>
        <p:nvPicPr>
          <p:cNvPr id="5" name="Picture 4" descr="Chemical formulae are written on paper">
            <a:extLst>
              <a:ext uri="{FF2B5EF4-FFF2-40B4-BE49-F238E27FC236}">
                <a16:creationId xmlns:a16="http://schemas.microsoft.com/office/drawing/2014/main" id="{548A159A-0FBD-7607-D288-5569E30338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374" r="34830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97133-9E30-2443-B929-F242E281B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759" y="1454500"/>
            <a:ext cx="8192402" cy="5171152"/>
          </a:xfrm>
        </p:spPr>
        <p:txBody>
          <a:bodyPr anchor="t">
            <a:normAutofit/>
          </a:bodyPr>
          <a:lstStyle/>
          <a:p>
            <a:pPr marL="292100" lvl="3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endParaRPr lang="en-US" dirty="0"/>
          </a:p>
          <a:p>
            <a:pPr marL="292100" lvl="3" indent="-292100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Char char=""/>
            </a:pPr>
            <a:r>
              <a:rPr lang="en-US" dirty="0"/>
              <a:t>Neurotransmitters (NTs): involve norepinephrine, dopamine, and serotonin</a:t>
            </a:r>
          </a:p>
          <a:p>
            <a:pPr marL="457200" lvl="1" indent="0">
              <a:buNone/>
            </a:pPr>
            <a:endParaRPr lang="en-US" sz="1800" dirty="0"/>
          </a:p>
          <a:p>
            <a:pPr lvl="2"/>
            <a:r>
              <a:rPr lang="en-US" sz="1800" dirty="0"/>
              <a:t>Major Depressive Disorder</a:t>
            </a:r>
          </a:p>
          <a:p>
            <a:pPr lvl="3"/>
            <a:r>
              <a:rPr lang="en-US" dirty="0"/>
              <a:t>Low levels of norepinephrine, dopamine, and serotonin</a:t>
            </a:r>
          </a:p>
          <a:p>
            <a:pPr lvl="3"/>
            <a:endParaRPr lang="en-US" dirty="0"/>
          </a:p>
          <a:p>
            <a:pPr lvl="2"/>
            <a:r>
              <a:rPr lang="en-US" sz="1800" dirty="0"/>
              <a:t>Mania</a:t>
            </a:r>
          </a:p>
          <a:p>
            <a:pPr lvl="2"/>
            <a:endParaRPr lang="en-US" sz="1800" dirty="0"/>
          </a:p>
          <a:p>
            <a:pPr lvl="3"/>
            <a:r>
              <a:rPr lang="en-US" dirty="0"/>
              <a:t>High levels of norepinephrine and dopamine, low levels of serotonin</a:t>
            </a:r>
          </a:p>
          <a:p>
            <a:pPr lvl="3"/>
            <a:endParaRPr lang="en-US" dirty="0"/>
          </a:p>
          <a:p>
            <a:pPr lvl="1"/>
            <a:r>
              <a:rPr lang="en-US" sz="1800" dirty="0"/>
              <a:t>Medication alters levels but  relief takes 2-3 weeks</a:t>
            </a:r>
          </a:p>
          <a:p>
            <a:pPr lvl="1"/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779364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EB04CB-1FF4-8C4A-8FA5-715C1A0CB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195589"/>
            <a:ext cx="6781800" cy="657430"/>
          </a:xfrm>
        </p:spPr>
        <p:txBody>
          <a:bodyPr>
            <a:normAutofit/>
          </a:bodyPr>
          <a:lstStyle/>
          <a:p>
            <a:r>
              <a:rPr lang="en-US" sz="3200" dirty="0"/>
              <a:t>Etiology: Social &amp; Environmental Factors</a:t>
            </a:r>
          </a:p>
        </p:txBody>
      </p:sp>
      <p:pic>
        <p:nvPicPr>
          <p:cNvPr id="5" name="Picture 4" descr="Exclamation mark on a yellow background">
            <a:extLst>
              <a:ext uri="{FF2B5EF4-FFF2-40B4-BE49-F238E27FC236}">
                <a16:creationId xmlns:a16="http://schemas.microsoft.com/office/drawing/2014/main" id="{522F830F-D79F-942B-9ADA-B9017980BA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27" r="23010"/>
          <a:stretch/>
        </p:blipFill>
        <p:spPr>
          <a:xfrm>
            <a:off x="20" y="10"/>
            <a:ext cx="3074213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1EF19-079E-DE43-BE5E-8E51130DE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7798" y="853020"/>
            <a:ext cx="8559382" cy="580939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Life events</a:t>
            </a:r>
          </a:p>
          <a:p>
            <a:endParaRPr lang="en-US" sz="2000" dirty="0"/>
          </a:p>
          <a:p>
            <a:pPr lvl="1"/>
            <a:r>
              <a:rPr lang="en-US" sz="2000" dirty="0"/>
              <a:t>Prospective research</a:t>
            </a:r>
          </a:p>
          <a:p>
            <a:pPr lvl="1"/>
            <a:endParaRPr lang="en-US" sz="2000" dirty="0"/>
          </a:p>
          <a:p>
            <a:pPr lvl="2"/>
            <a:r>
              <a:rPr lang="en-US" dirty="0"/>
              <a:t>42-67% report a stressful life event in year prior to depression onset </a:t>
            </a:r>
          </a:p>
          <a:p>
            <a:pPr lvl="3"/>
            <a:r>
              <a:rPr lang="en-US" sz="2000" dirty="0"/>
              <a:t>e.g., romantic breakup, loss of job, death of loved one</a:t>
            </a:r>
          </a:p>
          <a:p>
            <a:pPr lvl="2"/>
            <a:r>
              <a:rPr lang="en-US" dirty="0"/>
              <a:t>Replicated in 12 studies across 6 countries </a:t>
            </a:r>
          </a:p>
          <a:p>
            <a:pPr lvl="1"/>
            <a:r>
              <a:rPr lang="en-US" sz="2000" dirty="0"/>
              <a:t>Lack of social support may be one reason a stressor triggers depression 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000" dirty="0"/>
              <a:t>Behavior of depressed people often leads to rejection by others</a:t>
            </a:r>
          </a:p>
          <a:p>
            <a:pPr lvl="1"/>
            <a:r>
              <a:rPr lang="en-US" sz="2000" dirty="0"/>
              <a:t>Excessive reassurance seeking</a:t>
            </a:r>
          </a:p>
          <a:p>
            <a:pPr lvl="1"/>
            <a:r>
              <a:rPr lang="en-US" sz="2000" dirty="0"/>
              <a:t>Few positive facial expressions</a:t>
            </a:r>
          </a:p>
          <a:p>
            <a:pPr lvl="1"/>
            <a:r>
              <a:rPr lang="en-US" sz="2000" dirty="0"/>
              <a:t>Negative self disclosures</a:t>
            </a:r>
          </a:p>
          <a:p>
            <a:pPr lvl="1"/>
            <a:r>
              <a:rPr lang="en-US" sz="2000" dirty="0"/>
              <a:t>Slow speech and long silences</a:t>
            </a:r>
          </a:p>
          <a:p>
            <a:pPr marL="0" indent="0"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020465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4817E7-AF4E-C34D-B3F9-0A3A41B0E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850" y="251085"/>
            <a:ext cx="7165299" cy="562135"/>
          </a:xfrm>
        </p:spPr>
        <p:txBody>
          <a:bodyPr>
            <a:normAutofit fontScale="90000"/>
          </a:bodyPr>
          <a:lstStyle/>
          <a:p>
            <a:r>
              <a:rPr lang="en-US" dirty="0"/>
              <a:t>Etiology: Psychological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256CC-5571-F743-8F7D-418074C4C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2815" y="813220"/>
            <a:ext cx="11559879" cy="57936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600" dirty="0"/>
              <a:t>Cognitive theories</a:t>
            </a:r>
          </a:p>
          <a:p>
            <a:endParaRPr lang="en-US" sz="2600" dirty="0"/>
          </a:p>
          <a:p>
            <a:pPr lvl="1"/>
            <a:r>
              <a:rPr lang="en-US" sz="2600" dirty="0"/>
              <a:t>Beck’s Theory</a:t>
            </a:r>
          </a:p>
          <a:p>
            <a:pPr lvl="1"/>
            <a:endParaRPr lang="en-US" sz="2600" dirty="0"/>
          </a:p>
          <a:p>
            <a:pPr lvl="2"/>
            <a:r>
              <a:rPr lang="en-US" sz="2600" dirty="0"/>
              <a:t>Negative triad: negative view of self, world, future</a:t>
            </a:r>
          </a:p>
          <a:p>
            <a:pPr lvl="2"/>
            <a:r>
              <a:rPr lang="en-US" sz="2600" dirty="0"/>
              <a:t>Negative schema: underlying tendency to see the world negatively</a:t>
            </a:r>
          </a:p>
          <a:p>
            <a:pPr lvl="2"/>
            <a:r>
              <a:rPr lang="en-US" sz="2600" dirty="0"/>
              <a:t>Negative schema cause cognitive biases: tendency to process information in negative ways</a:t>
            </a:r>
          </a:p>
          <a:p>
            <a:pPr lvl="2"/>
            <a:endParaRPr lang="en-US" sz="2600" dirty="0"/>
          </a:p>
          <a:p>
            <a:pPr lvl="1"/>
            <a:r>
              <a:rPr lang="en-US" sz="2600" dirty="0"/>
              <a:t>Hopelessness Theory</a:t>
            </a:r>
          </a:p>
          <a:p>
            <a:pPr lvl="1"/>
            <a:endParaRPr lang="en-US" sz="2600" dirty="0"/>
          </a:p>
          <a:p>
            <a:pPr lvl="2"/>
            <a:r>
              <a:rPr lang="en-US" sz="2600" dirty="0"/>
              <a:t>Most important trigger of depression is hopelessness</a:t>
            </a:r>
          </a:p>
          <a:p>
            <a:pPr lvl="3"/>
            <a:r>
              <a:rPr lang="en-US" sz="2600" dirty="0"/>
              <a:t>Desirable outcomes will not occur</a:t>
            </a:r>
          </a:p>
          <a:p>
            <a:pPr lvl="3"/>
            <a:r>
              <a:rPr lang="en-US" sz="2600" dirty="0"/>
              <a:t>Person has no ability to change situation</a:t>
            </a:r>
          </a:p>
          <a:p>
            <a:pPr lvl="3"/>
            <a:endParaRPr lang="en-US" sz="2600" dirty="0"/>
          </a:p>
          <a:p>
            <a:pPr lvl="2"/>
            <a:r>
              <a:rPr lang="en-US" sz="2600" dirty="0"/>
              <a:t>Attributional Style</a:t>
            </a:r>
          </a:p>
          <a:p>
            <a:pPr lvl="2"/>
            <a:endParaRPr lang="en-US" sz="2600" dirty="0"/>
          </a:p>
          <a:p>
            <a:pPr lvl="3"/>
            <a:r>
              <a:rPr lang="en-US" sz="2600" dirty="0"/>
              <a:t>Stable and Global attributions can cause hopelessness</a:t>
            </a:r>
          </a:p>
          <a:p>
            <a:pPr lvl="3"/>
            <a:endParaRPr lang="en-US" sz="2600" dirty="0"/>
          </a:p>
          <a:p>
            <a:pPr lvl="1"/>
            <a:r>
              <a:rPr lang="en-US" sz="2600" dirty="0"/>
              <a:t>Rumination Theory </a:t>
            </a:r>
          </a:p>
          <a:p>
            <a:pPr lvl="1"/>
            <a:endParaRPr lang="en-US" sz="2600" dirty="0"/>
          </a:p>
          <a:p>
            <a:pPr lvl="2"/>
            <a:r>
              <a:rPr lang="en-US" sz="2600" dirty="0"/>
              <a:t>A specific way of thinking: tendency to repetitively dwell on sad thoughts </a:t>
            </a:r>
          </a:p>
          <a:p>
            <a:pPr lvl="2"/>
            <a:r>
              <a:rPr lang="en-US" sz="2600" dirty="0"/>
              <a:t>Most detrimental is to brood over causes of events</a:t>
            </a:r>
          </a:p>
          <a:p>
            <a:pPr marL="0" indent="0"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136611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897DEB4-4A88-4293-A935-9B25506C1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BE42BC3-6707-4CBF-9386-048B994A4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3886" y="0"/>
            <a:ext cx="7538114" cy="6858000"/>
          </a:xfrm>
          <a:custGeom>
            <a:avLst/>
            <a:gdLst>
              <a:gd name="connsiteX0" fmla="*/ 366246 w 7538114"/>
              <a:gd name="connsiteY0" fmla="*/ 0 h 6858000"/>
              <a:gd name="connsiteX1" fmla="*/ 2830292 w 7538114"/>
              <a:gd name="connsiteY1" fmla="*/ 0 h 6858000"/>
              <a:gd name="connsiteX2" fmla="*/ 3903260 w 7538114"/>
              <a:gd name="connsiteY2" fmla="*/ 0 h 6858000"/>
              <a:gd name="connsiteX3" fmla="*/ 4597266 w 7538114"/>
              <a:gd name="connsiteY3" fmla="*/ 0 h 6858000"/>
              <a:gd name="connsiteX4" fmla="*/ 7192370 w 7538114"/>
              <a:gd name="connsiteY4" fmla="*/ 0 h 6858000"/>
              <a:gd name="connsiteX5" fmla="*/ 7538114 w 7538114"/>
              <a:gd name="connsiteY5" fmla="*/ 0 h 6858000"/>
              <a:gd name="connsiteX6" fmla="*/ 7538114 w 7538114"/>
              <a:gd name="connsiteY6" fmla="*/ 6858000 h 6858000"/>
              <a:gd name="connsiteX7" fmla="*/ 7192370 w 7538114"/>
              <a:gd name="connsiteY7" fmla="*/ 6858000 h 6858000"/>
              <a:gd name="connsiteX8" fmla="*/ 4597266 w 7538114"/>
              <a:gd name="connsiteY8" fmla="*/ 6858000 h 6858000"/>
              <a:gd name="connsiteX9" fmla="*/ 3903260 w 7538114"/>
              <a:gd name="connsiteY9" fmla="*/ 6858000 h 6858000"/>
              <a:gd name="connsiteX10" fmla="*/ 2830292 w 7538114"/>
              <a:gd name="connsiteY10" fmla="*/ 6858000 h 6858000"/>
              <a:gd name="connsiteX11" fmla="*/ 170314 w 7538114"/>
              <a:gd name="connsiteY11" fmla="*/ 6858000 h 6858000"/>
              <a:gd name="connsiteX12" fmla="*/ 170341 w 7538114"/>
              <a:gd name="connsiteY12" fmla="*/ 6857759 h 6858000"/>
              <a:gd name="connsiteX13" fmla="*/ 173485 w 7538114"/>
              <a:gd name="connsiteY13" fmla="*/ 6852129 h 6858000"/>
              <a:gd name="connsiteX14" fmla="*/ 167544 w 7538114"/>
              <a:gd name="connsiteY14" fmla="*/ 6830335 h 6858000"/>
              <a:gd name="connsiteX15" fmla="*/ 163472 w 7538114"/>
              <a:gd name="connsiteY15" fmla="*/ 6796707 h 6858000"/>
              <a:gd name="connsiteX16" fmla="*/ 160535 w 7538114"/>
              <a:gd name="connsiteY16" fmla="*/ 6780725 h 6858000"/>
              <a:gd name="connsiteX17" fmla="*/ 162318 w 7538114"/>
              <a:gd name="connsiteY17" fmla="*/ 6767829 h 6858000"/>
              <a:gd name="connsiteX18" fmla="*/ 162771 w 7538114"/>
              <a:gd name="connsiteY18" fmla="*/ 6694444 h 6858000"/>
              <a:gd name="connsiteX19" fmla="*/ 165604 w 7538114"/>
              <a:gd name="connsiteY19" fmla="*/ 6677569 h 6858000"/>
              <a:gd name="connsiteX20" fmla="*/ 171255 w 7538114"/>
              <a:gd name="connsiteY20" fmla="*/ 6669571 h 6858000"/>
              <a:gd name="connsiteX21" fmla="*/ 169240 w 7538114"/>
              <a:gd name="connsiteY21" fmla="*/ 6663304 h 6858000"/>
              <a:gd name="connsiteX22" fmla="*/ 169039 w 7538114"/>
              <a:gd name="connsiteY22" fmla="*/ 6618916 h 6858000"/>
              <a:gd name="connsiteX23" fmla="*/ 168392 w 7538114"/>
              <a:gd name="connsiteY23" fmla="*/ 6589960 h 6858000"/>
              <a:gd name="connsiteX24" fmla="*/ 160636 w 7538114"/>
              <a:gd name="connsiteY24" fmla="*/ 6588200 h 6858000"/>
              <a:gd name="connsiteX25" fmla="*/ 157872 w 7538114"/>
              <a:gd name="connsiteY25" fmla="*/ 6562416 h 6858000"/>
              <a:gd name="connsiteX26" fmla="*/ 162851 w 7538114"/>
              <a:gd name="connsiteY26" fmla="*/ 6534939 h 6858000"/>
              <a:gd name="connsiteX27" fmla="*/ 162153 w 7538114"/>
              <a:gd name="connsiteY27" fmla="*/ 6502552 h 6858000"/>
              <a:gd name="connsiteX28" fmla="*/ 161821 w 7538114"/>
              <a:gd name="connsiteY28" fmla="*/ 6483172 h 6858000"/>
              <a:gd name="connsiteX29" fmla="*/ 154586 w 7538114"/>
              <a:gd name="connsiteY29" fmla="*/ 6432309 h 6858000"/>
              <a:gd name="connsiteX30" fmla="*/ 127078 w 7538114"/>
              <a:gd name="connsiteY30" fmla="*/ 6349783 h 6858000"/>
              <a:gd name="connsiteX31" fmla="*/ 123181 w 7538114"/>
              <a:gd name="connsiteY31" fmla="*/ 6323872 h 6858000"/>
              <a:gd name="connsiteX32" fmla="*/ 124767 w 7538114"/>
              <a:gd name="connsiteY32" fmla="*/ 6319343 h 6858000"/>
              <a:gd name="connsiteX33" fmla="*/ 108246 w 7538114"/>
              <a:gd name="connsiteY33" fmla="*/ 6190348 h 6858000"/>
              <a:gd name="connsiteX34" fmla="*/ 107279 w 7538114"/>
              <a:gd name="connsiteY34" fmla="*/ 6167269 h 6858000"/>
              <a:gd name="connsiteX35" fmla="*/ 107883 w 7538114"/>
              <a:gd name="connsiteY35" fmla="*/ 6149986 h 6858000"/>
              <a:gd name="connsiteX36" fmla="*/ 102380 w 7538114"/>
              <a:gd name="connsiteY36" fmla="*/ 6108622 h 6858000"/>
              <a:gd name="connsiteX37" fmla="*/ 90314 w 7538114"/>
              <a:gd name="connsiteY37" fmla="*/ 6041155 h 6858000"/>
              <a:gd name="connsiteX38" fmla="*/ 88409 w 7538114"/>
              <a:gd name="connsiteY38" fmla="*/ 6026587 h 6858000"/>
              <a:gd name="connsiteX39" fmla="*/ 89403 w 7538114"/>
              <a:gd name="connsiteY39" fmla="*/ 6013265 h 6858000"/>
              <a:gd name="connsiteX40" fmla="*/ 91927 w 7538114"/>
              <a:gd name="connsiteY40" fmla="*/ 6009478 h 6858000"/>
              <a:gd name="connsiteX41" fmla="*/ 91302 w 7538114"/>
              <a:gd name="connsiteY41" fmla="*/ 6001336 h 6858000"/>
              <a:gd name="connsiteX42" fmla="*/ 91687 w 7538114"/>
              <a:gd name="connsiteY42" fmla="*/ 5999003 h 6858000"/>
              <a:gd name="connsiteX43" fmla="*/ 93336 w 7538114"/>
              <a:gd name="connsiteY43" fmla="*/ 5985795 h 6858000"/>
              <a:gd name="connsiteX44" fmla="*/ 83190 w 7538114"/>
              <a:gd name="connsiteY44" fmla="*/ 5961758 h 6858000"/>
              <a:gd name="connsiteX45" fmla="*/ 81952 w 7538114"/>
              <a:gd name="connsiteY45" fmla="*/ 5928761 h 6858000"/>
              <a:gd name="connsiteX46" fmla="*/ 67420 w 7538114"/>
              <a:gd name="connsiteY46" fmla="*/ 5787247 h 6858000"/>
              <a:gd name="connsiteX47" fmla="*/ 50760 w 7538114"/>
              <a:gd name="connsiteY47" fmla="*/ 5710700 h 6858000"/>
              <a:gd name="connsiteX48" fmla="*/ 42956 w 7538114"/>
              <a:gd name="connsiteY48" fmla="*/ 5641754 h 6858000"/>
              <a:gd name="connsiteX49" fmla="*/ 29695 w 7538114"/>
              <a:gd name="connsiteY49" fmla="*/ 5602326 h 6858000"/>
              <a:gd name="connsiteX50" fmla="*/ 18841 w 7538114"/>
              <a:gd name="connsiteY50" fmla="*/ 5570885 h 6858000"/>
              <a:gd name="connsiteX51" fmla="*/ 9977 w 7538114"/>
              <a:gd name="connsiteY51" fmla="*/ 5543492 h 6858000"/>
              <a:gd name="connsiteX52" fmla="*/ 5255 w 7538114"/>
              <a:gd name="connsiteY52" fmla="*/ 5531024 h 6858000"/>
              <a:gd name="connsiteX53" fmla="*/ 5447 w 7538114"/>
              <a:gd name="connsiteY53" fmla="*/ 5527845 h 6858000"/>
              <a:gd name="connsiteX54" fmla="*/ 0 w 7538114"/>
              <a:gd name="connsiteY54" fmla="*/ 5507724 h 6858000"/>
              <a:gd name="connsiteX55" fmla="*/ 435 w 7538114"/>
              <a:gd name="connsiteY55" fmla="*/ 5507045 h 6858000"/>
              <a:gd name="connsiteX56" fmla="*/ 1128 w 7538114"/>
              <a:gd name="connsiteY56" fmla="*/ 5499619 h 6858000"/>
              <a:gd name="connsiteX57" fmla="*/ 1291 w 7538114"/>
              <a:gd name="connsiteY57" fmla="*/ 5486342 h 6858000"/>
              <a:gd name="connsiteX58" fmla="*/ 7976 w 7538114"/>
              <a:gd name="connsiteY58" fmla="*/ 5450755 h 6858000"/>
              <a:gd name="connsiteX59" fmla="*/ 2355 w 7538114"/>
              <a:gd name="connsiteY59" fmla="*/ 5429732 h 6858000"/>
              <a:gd name="connsiteX60" fmla="*/ 1499 w 7538114"/>
              <a:gd name="connsiteY60" fmla="*/ 5370432 h 6858000"/>
              <a:gd name="connsiteX61" fmla="*/ 11483 w 7538114"/>
              <a:gd name="connsiteY61" fmla="*/ 5308330 h 6858000"/>
              <a:gd name="connsiteX62" fmla="*/ 12793 w 7538114"/>
              <a:gd name="connsiteY62" fmla="*/ 5246026 h 6858000"/>
              <a:gd name="connsiteX63" fmla="*/ 12525 w 7538114"/>
              <a:gd name="connsiteY63" fmla="*/ 5223468 h 6858000"/>
              <a:gd name="connsiteX64" fmla="*/ 15322 w 7538114"/>
              <a:gd name="connsiteY64" fmla="*/ 5183258 h 6858000"/>
              <a:gd name="connsiteX65" fmla="*/ 18633 w 7538114"/>
              <a:gd name="connsiteY65" fmla="*/ 5164842 h 6858000"/>
              <a:gd name="connsiteX66" fmla="*/ 18428 w 7538114"/>
              <a:gd name="connsiteY66" fmla="*/ 5164034 h 6858000"/>
              <a:gd name="connsiteX67" fmla="*/ 19854 w 7538114"/>
              <a:gd name="connsiteY67" fmla="*/ 5162388 h 6858000"/>
              <a:gd name="connsiteX68" fmla="*/ 20514 w 7538114"/>
              <a:gd name="connsiteY68" fmla="*/ 5158981 h 6858000"/>
              <a:gd name="connsiteX69" fmla="*/ 20089 w 7538114"/>
              <a:gd name="connsiteY69" fmla="*/ 5149681 h 6858000"/>
              <a:gd name="connsiteX70" fmla="*/ 19561 w 7538114"/>
              <a:gd name="connsiteY70" fmla="*/ 5146183 h 6858000"/>
              <a:gd name="connsiteX71" fmla="*/ 19571 w 7538114"/>
              <a:gd name="connsiteY71" fmla="*/ 5141065 h 6858000"/>
              <a:gd name="connsiteX72" fmla="*/ 19690 w 7538114"/>
              <a:gd name="connsiteY72" fmla="*/ 5140937 h 6858000"/>
              <a:gd name="connsiteX73" fmla="*/ 19471 w 7538114"/>
              <a:gd name="connsiteY73" fmla="*/ 5136144 h 6858000"/>
              <a:gd name="connsiteX74" fmla="*/ 16918 w 7538114"/>
              <a:gd name="connsiteY74" fmla="*/ 5112689 h 6858000"/>
              <a:gd name="connsiteX75" fmla="*/ 28071 w 7538114"/>
              <a:gd name="connsiteY75" fmla="*/ 5081696 h 6858000"/>
              <a:gd name="connsiteX76" fmla="*/ 30005 w 7538114"/>
              <a:gd name="connsiteY76" fmla="*/ 5068879 h 6858000"/>
              <a:gd name="connsiteX77" fmla="*/ 31661 w 7538114"/>
              <a:gd name="connsiteY77" fmla="*/ 5062033 h 6858000"/>
              <a:gd name="connsiteX78" fmla="*/ 32169 w 7538114"/>
              <a:gd name="connsiteY78" fmla="*/ 5061608 h 6858000"/>
              <a:gd name="connsiteX79" fmla="*/ 27436 w 7538114"/>
              <a:gd name="connsiteY79" fmla="*/ 5021480 h 6858000"/>
              <a:gd name="connsiteX80" fmla="*/ 26614 w 7538114"/>
              <a:gd name="connsiteY80" fmla="*/ 5013906 h 6858000"/>
              <a:gd name="connsiteX81" fmla="*/ 25056 w 7538114"/>
              <a:gd name="connsiteY81" fmla="*/ 5011767 h 6858000"/>
              <a:gd name="connsiteX82" fmla="*/ 24513 w 7538114"/>
              <a:gd name="connsiteY82" fmla="*/ 5000592 h 6858000"/>
              <a:gd name="connsiteX83" fmla="*/ 24951 w 7538114"/>
              <a:gd name="connsiteY83" fmla="*/ 4999307 h 6858000"/>
              <a:gd name="connsiteX84" fmla="*/ 22644 w 7538114"/>
              <a:gd name="connsiteY84" fmla="*/ 4990090 h 6858000"/>
              <a:gd name="connsiteX85" fmla="*/ 18465 w 7538114"/>
              <a:gd name="connsiteY85" fmla="*/ 4982366 h 6858000"/>
              <a:gd name="connsiteX86" fmla="*/ 20888 w 7538114"/>
              <a:gd name="connsiteY86" fmla="*/ 4887310 h 6858000"/>
              <a:gd name="connsiteX87" fmla="*/ 15781 w 7538114"/>
              <a:gd name="connsiteY87" fmla="*/ 4807298 h 6858000"/>
              <a:gd name="connsiteX88" fmla="*/ 19649 w 7538114"/>
              <a:gd name="connsiteY88" fmla="*/ 4779990 h 6858000"/>
              <a:gd name="connsiteX89" fmla="*/ 21858 w 7538114"/>
              <a:gd name="connsiteY89" fmla="*/ 4664237 h 6858000"/>
              <a:gd name="connsiteX90" fmla="*/ 13583 w 7538114"/>
              <a:gd name="connsiteY90" fmla="*/ 4598607 h 6858000"/>
              <a:gd name="connsiteX91" fmla="*/ 7118 w 7538114"/>
              <a:gd name="connsiteY91" fmla="*/ 4546768 h 6858000"/>
              <a:gd name="connsiteX92" fmla="*/ 14555 w 7538114"/>
              <a:gd name="connsiteY92" fmla="*/ 4522182 h 6858000"/>
              <a:gd name="connsiteX93" fmla="*/ 17290 w 7538114"/>
              <a:gd name="connsiteY93" fmla="*/ 4509768 h 6858000"/>
              <a:gd name="connsiteX94" fmla="*/ 17421 w 7538114"/>
              <a:gd name="connsiteY94" fmla="*/ 4494586 h 6858000"/>
              <a:gd name="connsiteX95" fmla="*/ 18193 w 7538114"/>
              <a:gd name="connsiteY95" fmla="*/ 4440649 h 6858000"/>
              <a:gd name="connsiteX96" fmla="*/ 16616 w 7538114"/>
              <a:gd name="connsiteY96" fmla="*/ 4431853 h 6858000"/>
              <a:gd name="connsiteX97" fmla="*/ 19246 w 7538114"/>
              <a:gd name="connsiteY97" fmla="*/ 4403141 h 6858000"/>
              <a:gd name="connsiteX98" fmla="*/ 19623 w 7538114"/>
              <a:gd name="connsiteY98" fmla="*/ 4356631 h 6858000"/>
              <a:gd name="connsiteX99" fmla="*/ 20293 w 7538114"/>
              <a:gd name="connsiteY99" fmla="*/ 4339937 h 6858000"/>
              <a:gd name="connsiteX100" fmla="*/ 18752 w 7538114"/>
              <a:gd name="connsiteY100" fmla="*/ 4331435 h 6858000"/>
              <a:gd name="connsiteX101" fmla="*/ 24901 w 7538114"/>
              <a:gd name="connsiteY101" fmla="*/ 4320990 h 6858000"/>
              <a:gd name="connsiteX102" fmla="*/ 23734 w 7538114"/>
              <a:gd name="connsiteY102" fmla="*/ 4309111 h 6858000"/>
              <a:gd name="connsiteX103" fmla="*/ 29040 w 7538114"/>
              <a:gd name="connsiteY103" fmla="*/ 4263489 h 6858000"/>
              <a:gd name="connsiteX104" fmla="*/ 29429 w 7538114"/>
              <a:gd name="connsiteY104" fmla="*/ 4258775 h 6858000"/>
              <a:gd name="connsiteX105" fmla="*/ 33702 w 7538114"/>
              <a:gd name="connsiteY105" fmla="*/ 4248512 h 6858000"/>
              <a:gd name="connsiteX106" fmla="*/ 37356 w 7538114"/>
              <a:gd name="connsiteY106" fmla="*/ 4228644 h 6858000"/>
              <a:gd name="connsiteX107" fmla="*/ 50107 w 7538114"/>
              <a:gd name="connsiteY107" fmla="*/ 4193665 h 6858000"/>
              <a:gd name="connsiteX108" fmla="*/ 56192 w 7538114"/>
              <a:gd name="connsiteY108" fmla="*/ 4173105 h 6858000"/>
              <a:gd name="connsiteX109" fmla="*/ 61800 w 7538114"/>
              <a:gd name="connsiteY109" fmla="*/ 4159194 h 6858000"/>
              <a:gd name="connsiteX110" fmla="*/ 69720 w 7538114"/>
              <a:gd name="connsiteY110" fmla="*/ 4118135 h 6858000"/>
              <a:gd name="connsiteX111" fmla="*/ 80190 w 7538114"/>
              <a:gd name="connsiteY111" fmla="*/ 4047713 h 6858000"/>
              <a:gd name="connsiteX112" fmla="*/ 96666 w 7538114"/>
              <a:gd name="connsiteY112" fmla="*/ 3980780 h 6858000"/>
              <a:gd name="connsiteX113" fmla="*/ 107651 w 7538114"/>
              <a:gd name="connsiteY113" fmla="*/ 3941872 h 6858000"/>
              <a:gd name="connsiteX114" fmla="*/ 118444 w 7538114"/>
              <a:gd name="connsiteY114" fmla="*/ 3897465 h 6858000"/>
              <a:gd name="connsiteX115" fmla="*/ 134545 w 7538114"/>
              <a:gd name="connsiteY115" fmla="*/ 3811132 h 6858000"/>
              <a:gd name="connsiteX116" fmla="*/ 145381 w 7538114"/>
              <a:gd name="connsiteY116" fmla="*/ 3746540 h 6858000"/>
              <a:gd name="connsiteX117" fmla="*/ 146587 w 7538114"/>
              <a:gd name="connsiteY117" fmla="*/ 3670275 h 6858000"/>
              <a:gd name="connsiteX118" fmla="*/ 165690 w 7538114"/>
              <a:gd name="connsiteY118" fmla="*/ 3580981 h 6858000"/>
              <a:gd name="connsiteX119" fmla="*/ 163175 w 7538114"/>
              <a:gd name="connsiteY119" fmla="*/ 3570960 h 6858000"/>
              <a:gd name="connsiteX120" fmla="*/ 162665 w 7538114"/>
              <a:gd name="connsiteY120" fmla="*/ 3560693 h 6858000"/>
              <a:gd name="connsiteX121" fmla="*/ 163299 w 7538114"/>
              <a:gd name="connsiteY121" fmla="*/ 3559743 h 6858000"/>
              <a:gd name="connsiteX122" fmla="*/ 164777 w 7538114"/>
              <a:gd name="connsiteY122" fmla="*/ 3548721 h 6858000"/>
              <a:gd name="connsiteX123" fmla="*/ 163708 w 7538114"/>
              <a:gd name="connsiteY123" fmla="*/ 3545693 h 6858000"/>
              <a:gd name="connsiteX124" fmla="*/ 164286 w 7538114"/>
              <a:gd name="connsiteY124" fmla="*/ 3537938 h 6858000"/>
              <a:gd name="connsiteX125" fmla="*/ 164247 w 7538114"/>
              <a:gd name="connsiteY125" fmla="*/ 3522141 h 6858000"/>
              <a:gd name="connsiteX126" fmla="*/ 165343 w 7538114"/>
              <a:gd name="connsiteY126" fmla="*/ 3519672 h 6858000"/>
              <a:gd name="connsiteX127" fmla="*/ 167001 w 7538114"/>
              <a:gd name="connsiteY127" fmla="*/ 3496604 h 6858000"/>
              <a:gd name="connsiteX128" fmla="*/ 167547 w 7538114"/>
              <a:gd name="connsiteY128" fmla="*/ 3496517 h 6858000"/>
              <a:gd name="connsiteX129" fmla="*/ 170301 w 7538114"/>
              <a:gd name="connsiteY129" fmla="*/ 3491023 h 6858000"/>
              <a:gd name="connsiteX130" fmla="*/ 174371 w 7538114"/>
              <a:gd name="connsiteY130" fmla="*/ 3479998 h 6858000"/>
              <a:gd name="connsiteX131" fmla="*/ 190228 w 7538114"/>
              <a:gd name="connsiteY131" fmla="*/ 3457434 h 6858000"/>
              <a:gd name="connsiteX132" fmla="*/ 192016 w 7538114"/>
              <a:gd name="connsiteY132" fmla="*/ 3433411 h 6858000"/>
              <a:gd name="connsiteX133" fmla="*/ 192663 w 7538114"/>
              <a:gd name="connsiteY133" fmla="*/ 3428691 h 6858000"/>
              <a:gd name="connsiteX134" fmla="*/ 192793 w 7538114"/>
              <a:gd name="connsiteY134" fmla="*/ 3428643 h 6858000"/>
              <a:gd name="connsiteX135" fmla="*/ 193710 w 7538114"/>
              <a:gd name="connsiteY135" fmla="*/ 3423760 h 6858000"/>
              <a:gd name="connsiteX136" fmla="*/ 193839 w 7538114"/>
              <a:gd name="connsiteY136" fmla="*/ 3420085 h 6858000"/>
              <a:gd name="connsiteX137" fmla="*/ 195094 w 7538114"/>
              <a:gd name="connsiteY137" fmla="*/ 3410930 h 6858000"/>
              <a:gd name="connsiteX138" fmla="*/ 196311 w 7538114"/>
              <a:gd name="connsiteY138" fmla="*/ 3408092 h 6858000"/>
              <a:gd name="connsiteX139" fmla="*/ 197928 w 7538114"/>
              <a:gd name="connsiteY139" fmla="*/ 3407419 h 6858000"/>
              <a:gd name="connsiteX140" fmla="*/ 197881 w 7538114"/>
              <a:gd name="connsiteY140" fmla="*/ 3406520 h 6858000"/>
              <a:gd name="connsiteX141" fmla="*/ 204222 w 7538114"/>
              <a:gd name="connsiteY141" fmla="*/ 3391015 h 6858000"/>
              <a:gd name="connsiteX142" fmla="*/ 213950 w 7538114"/>
              <a:gd name="connsiteY142" fmla="*/ 3354361 h 6858000"/>
              <a:gd name="connsiteX143" fmla="*/ 217699 w 7538114"/>
              <a:gd name="connsiteY143" fmla="*/ 3332639 h 6858000"/>
              <a:gd name="connsiteX144" fmla="*/ 229963 w 7538114"/>
              <a:gd name="connsiteY144" fmla="*/ 3273935 h 6858000"/>
              <a:gd name="connsiteX145" fmla="*/ 243785 w 7538114"/>
              <a:gd name="connsiteY145" fmla="*/ 3215621 h 6858000"/>
              <a:gd name="connsiteX146" fmla="*/ 259175 w 7538114"/>
              <a:gd name="connsiteY146" fmla="*/ 3189909 h 6858000"/>
              <a:gd name="connsiteX147" fmla="*/ 259988 w 7538114"/>
              <a:gd name="connsiteY147" fmla="*/ 3186579 h 6858000"/>
              <a:gd name="connsiteX148" fmla="*/ 259980 w 7538114"/>
              <a:gd name="connsiteY148" fmla="*/ 3177264 h 6858000"/>
              <a:gd name="connsiteX149" fmla="*/ 259609 w 7538114"/>
              <a:gd name="connsiteY149" fmla="*/ 3173723 h 6858000"/>
              <a:gd name="connsiteX150" fmla="*/ 259848 w 7538114"/>
              <a:gd name="connsiteY150" fmla="*/ 3168622 h 6858000"/>
              <a:gd name="connsiteX151" fmla="*/ 259971 w 7538114"/>
              <a:gd name="connsiteY151" fmla="*/ 3168508 h 6858000"/>
              <a:gd name="connsiteX152" fmla="*/ 259966 w 7538114"/>
              <a:gd name="connsiteY152" fmla="*/ 3163706 h 6858000"/>
              <a:gd name="connsiteX153" fmla="*/ 258467 w 7538114"/>
              <a:gd name="connsiteY153" fmla="*/ 3140064 h 6858000"/>
              <a:gd name="connsiteX154" fmla="*/ 270990 w 7538114"/>
              <a:gd name="connsiteY154" fmla="*/ 3110288 h 6858000"/>
              <a:gd name="connsiteX155" fmla="*/ 273494 w 7538114"/>
              <a:gd name="connsiteY155" fmla="*/ 3097704 h 6858000"/>
              <a:gd name="connsiteX156" fmla="*/ 275456 w 7538114"/>
              <a:gd name="connsiteY156" fmla="*/ 3091047 h 6858000"/>
              <a:gd name="connsiteX157" fmla="*/ 275980 w 7538114"/>
              <a:gd name="connsiteY157" fmla="*/ 3090672 h 6858000"/>
              <a:gd name="connsiteX158" fmla="*/ 274486 w 7538114"/>
              <a:gd name="connsiteY158" fmla="*/ 3068004 h 6858000"/>
              <a:gd name="connsiteX159" fmla="*/ 275226 w 7538114"/>
              <a:gd name="connsiteY159" fmla="*/ 3065087 h 6858000"/>
              <a:gd name="connsiteX160" fmla="*/ 273050 w 7538114"/>
              <a:gd name="connsiteY160" fmla="*/ 3050191 h 6858000"/>
              <a:gd name="connsiteX161" fmla="*/ 272566 w 7538114"/>
              <a:gd name="connsiteY161" fmla="*/ 3042559 h 6858000"/>
              <a:gd name="connsiteX162" fmla="*/ 271107 w 7538114"/>
              <a:gd name="connsiteY162" fmla="*/ 3040271 h 6858000"/>
              <a:gd name="connsiteX163" fmla="*/ 271065 w 7538114"/>
              <a:gd name="connsiteY163" fmla="*/ 3029072 h 6858000"/>
              <a:gd name="connsiteX164" fmla="*/ 271558 w 7538114"/>
              <a:gd name="connsiteY164" fmla="*/ 3027835 h 6858000"/>
              <a:gd name="connsiteX165" fmla="*/ 268717 w 7538114"/>
              <a:gd name="connsiteY165" fmla="*/ 2964245 h 6858000"/>
              <a:gd name="connsiteX166" fmla="*/ 272511 w 7538114"/>
              <a:gd name="connsiteY166" fmla="*/ 2915772 h 6858000"/>
              <a:gd name="connsiteX167" fmla="*/ 270356 w 7538114"/>
              <a:gd name="connsiteY167" fmla="*/ 2825842 h 6858000"/>
              <a:gd name="connsiteX168" fmla="*/ 273897 w 7538114"/>
              <a:gd name="connsiteY168" fmla="*/ 2734957 h 6858000"/>
              <a:gd name="connsiteX169" fmla="*/ 274458 w 7538114"/>
              <a:gd name="connsiteY169" fmla="*/ 2636572 h 6858000"/>
              <a:gd name="connsiteX170" fmla="*/ 279157 w 7538114"/>
              <a:gd name="connsiteY170" fmla="*/ 2604260 h 6858000"/>
              <a:gd name="connsiteX171" fmla="*/ 288131 w 7538114"/>
              <a:gd name="connsiteY171" fmla="*/ 2582747 h 6858000"/>
              <a:gd name="connsiteX172" fmla="*/ 282516 w 7538114"/>
              <a:gd name="connsiteY172" fmla="*/ 2478755 h 6858000"/>
              <a:gd name="connsiteX173" fmla="*/ 287359 w 7538114"/>
              <a:gd name="connsiteY173" fmla="*/ 2451804 h 6858000"/>
              <a:gd name="connsiteX174" fmla="*/ 289577 w 7538114"/>
              <a:gd name="connsiteY174" fmla="*/ 2408801 h 6858000"/>
              <a:gd name="connsiteX175" fmla="*/ 293203 w 7538114"/>
              <a:gd name="connsiteY175" fmla="*/ 2392670 h 6858000"/>
              <a:gd name="connsiteX176" fmla="*/ 304183 w 7538114"/>
              <a:gd name="connsiteY176" fmla="*/ 2330165 h 6858000"/>
              <a:gd name="connsiteX177" fmla="*/ 310900 w 7538114"/>
              <a:gd name="connsiteY177" fmla="*/ 2276363 h 6858000"/>
              <a:gd name="connsiteX178" fmla="*/ 303909 w 7538114"/>
              <a:gd name="connsiteY178" fmla="*/ 2236310 h 6858000"/>
              <a:gd name="connsiteX179" fmla="*/ 306187 w 7538114"/>
              <a:gd name="connsiteY179" fmla="*/ 2232984 h 6858000"/>
              <a:gd name="connsiteX180" fmla="*/ 307158 w 7538114"/>
              <a:gd name="connsiteY180" fmla="*/ 2205763 h 6858000"/>
              <a:gd name="connsiteX181" fmla="*/ 304860 w 7538114"/>
              <a:gd name="connsiteY181" fmla="*/ 2145703 h 6858000"/>
              <a:gd name="connsiteX182" fmla="*/ 304273 w 7538114"/>
              <a:gd name="connsiteY182" fmla="*/ 2092533 h 6858000"/>
              <a:gd name="connsiteX183" fmla="*/ 301642 w 7538114"/>
              <a:gd name="connsiteY183" fmla="*/ 2057359 h 6858000"/>
              <a:gd name="connsiteX184" fmla="*/ 306736 w 7538114"/>
              <a:gd name="connsiteY184" fmla="*/ 2016105 h 6858000"/>
              <a:gd name="connsiteX185" fmla="*/ 316234 w 7538114"/>
              <a:gd name="connsiteY185" fmla="*/ 1983129 h 6858000"/>
              <a:gd name="connsiteX186" fmla="*/ 318238 w 7538114"/>
              <a:gd name="connsiteY186" fmla="*/ 1956745 h 6858000"/>
              <a:gd name="connsiteX187" fmla="*/ 311341 w 7538114"/>
              <a:gd name="connsiteY187" fmla="*/ 1950160 h 6858000"/>
              <a:gd name="connsiteX188" fmla="*/ 323556 w 7538114"/>
              <a:gd name="connsiteY188" fmla="*/ 1879546 h 6858000"/>
              <a:gd name="connsiteX189" fmla="*/ 326085 w 7538114"/>
              <a:gd name="connsiteY189" fmla="*/ 1854893 h 6858000"/>
              <a:gd name="connsiteX190" fmla="*/ 335058 w 7538114"/>
              <a:gd name="connsiteY190" fmla="*/ 1787684 h 6858000"/>
              <a:gd name="connsiteX191" fmla="*/ 345620 w 7538114"/>
              <a:gd name="connsiteY191" fmla="*/ 1720464 h 6858000"/>
              <a:gd name="connsiteX192" fmla="*/ 360760 w 7538114"/>
              <a:gd name="connsiteY192" fmla="*/ 1681196 h 6858000"/>
              <a:gd name="connsiteX193" fmla="*/ 368483 w 7538114"/>
              <a:gd name="connsiteY193" fmla="*/ 1625881 h 6858000"/>
              <a:gd name="connsiteX194" fmla="*/ 371077 w 7538114"/>
              <a:gd name="connsiteY194" fmla="*/ 1616704 h 6858000"/>
              <a:gd name="connsiteX195" fmla="*/ 383008 w 7538114"/>
              <a:gd name="connsiteY195" fmla="*/ 1551493 h 6858000"/>
              <a:gd name="connsiteX196" fmla="*/ 384834 w 7538114"/>
              <a:gd name="connsiteY196" fmla="*/ 1475233 h 6858000"/>
              <a:gd name="connsiteX197" fmla="*/ 418371 w 7538114"/>
              <a:gd name="connsiteY197" fmla="*/ 1380155 h 6858000"/>
              <a:gd name="connsiteX198" fmla="*/ 469641 w 7538114"/>
              <a:gd name="connsiteY198" fmla="*/ 1210871 h 6858000"/>
              <a:gd name="connsiteX199" fmla="*/ 489701 w 7538114"/>
              <a:gd name="connsiteY199" fmla="*/ 1028427 h 6858000"/>
              <a:gd name="connsiteX200" fmla="*/ 486354 w 7538114"/>
              <a:gd name="connsiteY200" fmla="*/ 980383 h 6858000"/>
              <a:gd name="connsiteX201" fmla="*/ 479762 w 7538114"/>
              <a:gd name="connsiteY201" fmla="*/ 839699 h 6858000"/>
              <a:gd name="connsiteX202" fmla="*/ 445664 w 7538114"/>
              <a:gd name="connsiteY202" fmla="*/ 696545 h 6858000"/>
              <a:gd name="connsiteX203" fmla="*/ 440047 w 7538114"/>
              <a:gd name="connsiteY203" fmla="*/ 606615 h 6858000"/>
              <a:gd name="connsiteX204" fmla="*/ 431225 w 7538114"/>
              <a:gd name="connsiteY204" fmla="*/ 563889 h 6858000"/>
              <a:gd name="connsiteX205" fmla="*/ 430803 w 7538114"/>
              <a:gd name="connsiteY205" fmla="*/ 534294 h 6858000"/>
              <a:gd name="connsiteX206" fmla="*/ 429777 w 7538114"/>
              <a:gd name="connsiteY206" fmla="*/ 516548 h 6858000"/>
              <a:gd name="connsiteX207" fmla="*/ 415090 w 7538114"/>
              <a:gd name="connsiteY207" fmla="*/ 485808 h 6858000"/>
              <a:gd name="connsiteX208" fmla="*/ 410499 w 7538114"/>
              <a:gd name="connsiteY208" fmla="*/ 369873 h 6858000"/>
              <a:gd name="connsiteX209" fmla="*/ 425314 w 7538114"/>
              <a:gd name="connsiteY209" fmla="*/ 259180 h 6858000"/>
              <a:gd name="connsiteX210" fmla="*/ 383240 w 7538114"/>
              <a:gd name="connsiteY210" fmla="*/ 94173 h 6858000"/>
              <a:gd name="connsiteX211" fmla="*/ 379938 w 7538114"/>
              <a:gd name="connsiteY211" fmla="*/ 77267 h 6858000"/>
              <a:gd name="connsiteX212" fmla="*/ 373430 w 7538114"/>
              <a:gd name="connsiteY212" fmla="*/ 3885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7538114" h="6858000">
                <a:moveTo>
                  <a:pt x="366246" y="0"/>
                </a:moveTo>
                <a:lnTo>
                  <a:pt x="2830292" y="0"/>
                </a:lnTo>
                <a:lnTo>
                  <a:pt x="3903260" y="0"/>
                </a:lnTo>
                <a:lnTo>
                  <a:pt x="4597266" y="0"/>
                </a:lnTo>
                <a:lnTo>
                  <a:pt x="7192370" y="0"/>
                </a:lnTo>
                <a:lnTo>
                  <a:pt x="7538114" y="0"/>
                </a:lnTo>
                <a:lnTo>
                  <a:pt x="7538114" y="6858000"/>
                </a:lnTo>
                <a:lnTo>
                  <a:pt x="7192370" y="6858000"/>
                </a:lnTo>
                <a:lnTo>
                  <a:pt x="4597266" y="6858000"/>
                </a:lnTo>
                <a:lnTo>
                  <a:pt x="3903260" y="6858000"/>
                </a:lnTo>
                <a:lnTo>
                  <a:pt x="2830292" y="6858000"/>
                </a:lnTo>
                <a:lnTo>
                  <a:pt x="170314" y="6858000"/>
                </a:lnTo>
                <a:cubicBezTo>
                  <a:pt x="170323" y="6857920"/>
                  <a:pt x="170332" y="6857839"/>
                  <a:pt x="170341" y="6857759"/>
                </a:cubicBezTo>
                <a:lnTo>
                  <a:pt x="173485" y="6852129"/>
                </a:lnTo>
                <a:lnTo>
                  <a:pt x="167544" y="6830335"/>
                </a:lnTo>
                <a:cubicBezTo>
                  <a:pt x="165474" y="6819600"/>
                  <a:pt x="164100" y="6808301"/>
                  <a:pt x="163472" y="6796707"/>
                </a:cubicBezTo>
                <a:cubicBezTo>
                  <a:pt x="167658" y="6794106"/>
                  <a:pt x="161711" y="6785006"/>
                  <a:pt x="160535" y="6780725"/>
                </a:cubicBezTo>
                <a:cubicBezTo>
                  <a:pt x="163268" y="6780680"/>
                  <a:pt x="164578" y="6771195"/>
                  <a:pt x="162318" y="6767829"/>
                </a:cubicBezTo>
                <a:cubicBezTo>
                  <a:pt x="152545" y="6697090"/>
                  <a:pt x="178083" y="6736894"/>
                  <a:pt x="162771" y="6694444"/>
                </a:cubicBezTo>
                <a:cubicBezTo>
                  <a:pt x="161971" y="6687342"/>
                  <a:pt x="163342" y="6682014"/>
                  <a:pt x="165604" y="6677569"/>
                </a:cubicBezTo>
                <a:lnTo>
                  <a:pt x="171255" y="6669571"/>
                </a:lnTo>
                <a:lnTo>
                  <a:pt x="169240" y="6663304"/>
                </a:lnTo>
                <a:cubicBezTo>
                  <a:pt x="169082" y="6639651"/>
                  <a:pt x="174873" y="6632678"/>
                  <a:pt x="169039" y="6618916"/>
                </a:cubicBezTo>
                <a:cubicBezTo>
                  <a:pt x="181164" y="6598580"/>
                  <a:pt x="170248" y="6605428"/>
                  <a:pt x="168392" y="6589960"/>
                </a:cubicBezTo>
                <a:cubicBezTo>
                  <a:pt x="165975" y="6577758"/>
                  <a:pt x="161323" y="6600160"/>
                  <a:pt x="160636" y="6588200"/>
                </a:cubicBezTo>
                <a:cubicBezTo>
                  <a:pt x="163766" y="6575263"/>
                  <a:pt x="154044" y="6575871"/>
                  <a:pt x="157872" y="6562416"/>
                </a:cubicBezTo>
                <a:cubicBezTo>
                  <a:pt x="165196" y="6565685"/>
                  <a:pt x="156453" y="6535866"/>
                  <a:pt x="162851" y="6534939"/>
                </a:cubicBezTo>
                <a:cubicBezTo>
                  <a:pt x="153702" y="6523511"/>
                  <a:pt x="164973" y="6517769"/>
                  <a:pt x="162153" y="6502552"/>
                </a:cubicBezTo>
                <a:cubicBezTo>
                  <a:pt x="158692" y="6495386"/>
                  <a:pt x="158098" y="6490216"/>
                  <a:pt x="161821" y="6483172"/>
                </a:cubicBezTo>
                <a:cubicBezTo>
                  <a:pt x="144969" y="6450162"/>
                  <a:pt x="161066" y="6463202"/>
                  <a:pt x="154586" y="6432309"/>
                </a:cubicBezTo>
                <a:cubicBezTo>
                  <a:pt x="147771" y="6405695"/>
                  <a:pt x="143349" y="6375524"/>
                  <a:pt x="127078" y="6349783"/>
                </a:cubicBezTo>
                <a:cubicBezTo>
                  <a:pt x="122468" y="6345058"/>
                  <a:pt x="120723" y="6333456"/>
                  <a:pt x="123181" y="6323872"/>
                </a:cubicBezTo>
                <a:cubicBezTo>
                  <a:pt x="123604" y="6322225"/>
                  <a:pt x="124138" y="6320698"/>
                  <a:pt x="124767" y="6319343"/>
                </a:cubicBezTo>
                <a:cubicBezTo>
                  <a:pt x="122278" y="6297089"/>
                  <a:pt x="111161" y="6215694"/>
                  <a:pt x="108246" y="6190348"/>
                </a:cubicBezTo>
                <a:cubicBezTo>
                  <a:pt x="114169" y="6188296"/>
                  <a:pt x="103482" y="6175479"/>
                  <a:pt x="107279" y="6167269"/>
                </a:cubicBezTo>
                <a:cubicBezTo>
                  <a:pt x="110610" y="6161389"/>
                  <a:pt x="108145" y="6156128"/>
                  <a:pt x="107883" y="6149986"/>
                </a:cubicBezTo>
                <a:cubicBezTo>
                  <a:pt x="110502" y="6141894"/>
                  <a:pt x="105773" y="6115502"/>
                  <a:pt x="102380" y="6108622"/>
                </a:cubicBezTo>
                <a:cubicBezTo>
                  <a:pt x="90593" y="6092179"/>
                  <a:pt x="99346" y="6054816"/>
                  <a:pt x="90314" y="6041155"/>
                </a:cubicBezTo>
                <a:cubicBezTo>
                  <a:pt x="88990" y="6036198"/>
                  <a:pt x="88454" y="6031348"/>
                  <a:pt x="88409" y="6026587"/>
                </a:cubicBezTo>
                <a:lnTo>
                  <a:pt x="89403" y="6013265"/>
                </a:lnTo>
                <a:lnTo>
                  <a:pt x="91927" y="6009478"/>
                </a:lnTo>
                <a:lnTo>
                  <a:pt x="91302" y="6001336"/>
                </a:lnTo>
                <a:cubicBezTo>
                  <a:pt x="91431" y="6000558"/>
                  <a:pt x="91559" y="5999781"/>
                  <a:pt x="91687" y="5999003"/>
                </a:cubicBezTo>
                <a:cubicBezTo>
                  <a:pt x="92431" y="5994547"/>
                  <a:pt x="93080" y="5990148"/>
                  <a:pt x="93336" y="5985795"/>
                </a:cubicBezTo>
                <a:cubicBezTo>
                  <a:pt x="80676" y="5991520"/>
                  <a:pt x="93430" y="5949705"/>
                  <a:pt x="83190" y="5961758"/>
                </a:cubicBezTo>
                <a:cubicBezTo>
                  <a:pt x="82399" y="5938832"/>
                  <a:pt x="72862" y="5956319"/>
                  <a:pt x="81952" y="5928761"/>
                </a:cubicBezTo>
                <a:cubicBezTo>
                  <a:pt x="79324" y="5899676"/>
                  <a:pt x="72619" y="5823590"/>
                  <a:pt x="67420" y="5787247"/>
                </a:cubicBezTo>
                <a:cubicBezTo>
                  <a:pt x="53530" y="5750058"/>
                  <a:pt x="57730" y="5736292"/>
                  <a:pt x="50760" y="5710700"/>
                </a:cubicBezTo>
                <a:cubicBezTo>
                  <a:pt x="47368" y="5660911"/>
                  <a:pt x="30723" y="5663675"/>
                  <a:pt x="42956" y="5641754"/>
                </a:cubicBezTo>
                <a:cubicBezTo>
                  <a:pt x="39970" y="5608358"/>
                  <a:pt x="24769" y="5637338"/>
                  <a:pt x="29695" y="5602326"/>
                </a:cubicBezTo>
                <a:cubicBezTo>
                  <a:pt x="27700" y="5601239"/>
                  <a:pt x="20274" y="5573144"/>
                  <a:pt x="18841" y="5570885"/>
                </a:cubicBezTo>
                <a:lnTo>
                  <a:pt x="9977" y="5543492"/>
                </a:lnTo>
                <a:lnTo>
                  <a:pt x="5255" y="5531024"/>
                </a:lnTo>
                <a:lnTo>
                  <a:pt x="5447" y="5527845"/>
                </a:lnTo>
                <a:lnTo>
                  <a:pt x="0" y="5507724"/>
                </a:lnTo>
                <a:lnTo>
                  <a:pt x="435" y="5507045"/>
                </a:lnTo>
                <a:cubicBezTo>
                  <a:pt x="1286" y="5505065"/>
                  <a:pt x="1681" y="5502734"/>
                  <a:pt x="1128" y="5499619"/>
                </a:cubicBezTo>
                <a:cubicBezTo>
                  <a:pt x="9450" y="5498516"/>
                  <a:pt x="3652" y="5495435"/>
                  <a:pt x="1291" y="5486342"/>
                </a:cubicBezTo>
                <a:cubicBezTo>
                  <a:pt x="13688" y="5482600"/>
                  <a:pt x="2464" y="5460320"/>
                  <a:pt x="7976" y="5450755"/>
                </a:cubicBezTo>
                <a:cubicBezTo>
                  <a:pt x="5962" y="5444157"/>
                  <a:pt x="4058" y="5437113"/>
                  <a:pt x="2355" y="5429732"/>
                </a:cubicBezTo>
                <a:lnTo>
                  <a:pt x="1499" y="5370432"/>
                </a:lnTo>
                <a:lnTo>
                  <a:pt x="11483" y="5308330"/>
                </a:lnTo>
                <a:cubicBezTo>
                  <a:pt x="11701" y="5285359"/>
                  <a:pt x="15408" y="5265468"/>
                  <a:pt x="12793" y="5246026"/>
                </a:cubicBezTo>
                <a:cubicBezTo>
                  <a:pt x="15678" y="5238129"/>
                  <a:pt x="16842" y="5230685"/>
                  <a:pt x="12525" y="5223468"/>
                </a:cubicBezTo>
                <a:cubicBezTo>
                  <a:pt x="13966" y="5202031"/>
                  <a:pt x="20131" y="5196842"/>
                  <a:pt x="15322" y="5183258"/>
                </a:cubicBezTo>
                <a:cubicBezTo>
                  <a:pt x="25294" y="5171214"/>
                  <a:pt x="21488" y="5170502"/>
                  <a:pt x="18633" y="5164842"/>
                </a:cubicBezTo>
                <a:cubicBezTo>
                  <a:pt x="18565" y="5164573"/>
                  <a:pt x="18496" y="5164303"/>
                  <a:pt x="18428" y="5164034"/>
                </a:cubicBezTo>
                <a:lnTo>
                  <a:pt x="19854" y="5162388"/>
                </a:lnTo>
                <a:lnTo>
                  <a:pt x="20514" y="5158981"/>
                </a:lnTo>
                <a:lnTo>
                  <a:pt x="20089" y="5149681"/>
                </a:lnTo>
                <a:lnTo>
                  <a:pt x="19561" y="5146183"/>
                </a:lnTo>
                <a:cubicBezTo>
                  <a:pt x="19336" y="5143774"/>
                  <a:pt x="19361" y="5142173"/>
                  <a:pt x="19571" y="5141065"/>
                </a:cubicBezTo>
                <a:lnTo>
                  <a:pt x="19690" y="5140937"/>
                </a:lnTo>
                <a:cubicBezTo>
                  <a:pt x="19617" y="5139339"/>
                  <a:pt x="19544" y="5137742"/>
                  <a:pt x="19471" y="5136144"/>
                </a:cubicBezTo>
                <a:cubicBezTo>
                  <a:pt x="18832" y="5128055"/>
                  <a:pt x="17958" y="5120182"/>
                  <a:pt x="16918" y="5112689"/>
                </a:cubicBezTo>
                <a:cubicBezTo>
                  <a:pt x="23464" y="5106353"/>
                  <a:pt x="15733" y="5078666"/>
                  <a:pt x="28071" y="5081696"/>
                </a:cubicBezTo>
                <a:cubicBezTo>
                  <a:pt x="27036" y="5071588"/>
                  <a:pt x="21912" y="5065475"/>
                  <a:pt x="30005" y="5068879"/>
                </a:cubicBezTo>
                <a:cubicBezTo>
                  <a:pt x="29897" y="5065551"/>
                  <a:pt x="30585" y="5063501"/>
                  <a:pt x="31661" y="5062033"/>
                </a:cubicBezTo>
                <a:lnTo>
                  <a:pt x="32169" y="5061608"/>
                </a:lnTo>
                <a:lnTo>
                  <a:pt x="27436" y="5021480"/>
                </a:lnTo>
                <a:lnTo>
                  <a:pt x="26614" y="5013906"/>
                </a:lnTo>
                <a:lnTo>
                  <a:pt x="25056" y="5011767"/>
                </a:lnTo>
                <a:cubicBezTo>
                  <a:pt x="24110" y="5009457"/>
                  <a:pt x="23701" y="5006147"/>
                  <a:pt x="24513" y="5000592"/>
                </a:cubicBezTo>
                <a:lnTo>
                  <a:pt x="24951" y="4999307"/>
                </a:lnTo>
                <a:lnTo>
                  <a:pt x="22644" y="4990090"/>
                </a:lnTo>
                <a:cubicBezTo>
                  <a:pt x="21579" y="4987122"/>
                  <a:pt x="20222" y="4984494"/>
                  <a:pt x="18465" y="4982366"/>
                </a:cubicBezTo>
                <a:cubicBezTo>
                  <a:pt x="27858" y="4950984"/>
                  <a:pt x="19264" y="4921373"/>
                  <a:pt x="20888" y="4887310"/>
                </a:cubicBezTo>
                <a:cubicBezTo>
                  <a:pt x="17563" y="4848813"/>
                  <a:pt x="18386" y="4829570"/>
                  <a:pt x="15781" y="4807298"/>
                </a:cubicBezTo>
                <a:cubicBezTo>
                  <a:pt x="15634" y="4803627"/>
                  <a:pt x="14440" y="4773874"/>
                  <a:pt x="19649" y="4779990"/>
                </a:cubicBezTo>
                <a:cubicBezTo>
                  <a:pt x="18744" y="4746827"/>
                  <a:pt x="22869" y="4698305"/>
                  <a:pt x="21858" y="4664237"/>
                </a:cubicBezTo>
                <a:cubicBezTo>
                  <a:pt x="34232" y="4642340"/>
                  <a:pt x="11268" y="4621318"/>
                  <a:pt x="13583" y="4598607"/>
                </a:cubicBezTo>
                <a:cubicBezTo>
                  <a:pt x="2193" y="4604819"/>
                  <a:pt x="19974" y="4548010"/>
                  <a:pt x="7118" y="4546768"/>
                </a:cubicBezTo>
                <a:lnTo>
                  <a:pt x="14555" y="4522182"/>
                </a:lnTo>
                <a:lnTo>
                  <a:pt x="17290" y="4509768"/>
                </a:lnTo>
                <a:cubicBezTo>
                  <a:pt x="17884" y="4505118"/>
                  <a:pt x="18021" y="4500115"/>
                  <a:pt x="17421" y="4494586"/>
                </a:cubicBezTo>
                <a:cubicBezTo>
                  <a:pt x="12327" y="4480984"/>
                  <a:pt x="18571" y="4459805"/>
                  <a:pt x="18193" y="4440649"/>
                </a:cubicBezTo>
                <a:lnTo>
                  <a:pt x="16616" y="4431853"/>
                </a:lnTo>
                <a:lnTo>
                  <a:pt x="19246" y="4403141"/>
                </a:lnTo>
                <a:cubicBezTo>
                  <a:pt x="19372" y="4387638"/>
                  <a:pt x="19497" y="4372134"/>
                  <a:pt x="19623" y="4356631"/>
                </a:cubicBezTo>
                <a:cubicBezTo>
                  <a:pt x="19508" y="4349062"/>
                  <a:pt x="15847" y="4339045"/>
                  <a:pt x="20293" y="4339937"/>
                </a:cubicBezTo>
                <a:lnTo>
                  <a:pt x="18752" y="4331435"/>
                </a:lnTo>
                <a:cubicBezTo>
                  <a:pt x="19520" y="4328277"/>
                  <a:pt x="24070" y="4324711"/>
                  <a:pt x="24901" y="4320990"/>
                </a:cubicBezTo>
                <a:lnTo>
                  <a:pt x="23734" y="4309111"/>
                </a:lnTo>
                <a:cubicBezTo>
                  <a:pt x="24423" y="4299527"/>
                  <a:pt x="28090" y="4271878"/>
                  <a:pt x="29040" y="4263489"/>
                </a:cubicBezTo>
                <a:cubicBezTo>
                  <a:pt x="29169" y="4261918"/>
                  <a:pt x="29300" y="4260346"/>
                  <a:pt x="29429" y="4258775"/>
                </a:cubicBezTo>
                <a:lnTo>
                  <a:pt x="33702" y="4248512"/>
                </a:lnTo>
                <a:cubicBezTo>
                  <a:pt x="36933" y="4241044"/>
                  <a:pt x="39109" y="4235167"/>
                  <a:pt x="37356" y="4228644"/>
                </a:cubicBezTo>
                <a:cubicBezTo>
                  <a:pt x="41530" y="4217526"/>
                  <a:pt x="53227" y="4209759"/>
                  <a:pt x="50107" y="4193665"/>
                </a:cubicBezTo>
                <a:cubicBezTo>
                  <a:pt x="55406" y="4198550"/>
                  <a:pt x="50749" y="4175793"/>
                  <a:pt x="56192" y="4173105"/>
                </a:cubicBezTo>
                <a:cubicBezTo>
                  <a:pt x="60575" y="4171863"/>
                  <a:pt x="60184" y="4164671"/>
                  <a:pt x="61800" y="4159194"/>
                </a:cubicBezTo>
                <a:cubicBezTo>
                  <a:pt x="66276" y="4155290"/>
                  <a:pt x="70363" y="4127730"/>
                  <a:pt x="69720" y="4118135"/>
                </a:cubicBezTo>
                <a:cubicBezTo>
                  <a:pt x="65265" y="4091091"/>
                  <a:pt x="83289" y="4069336"/>
                  <a:pt x="80190" y="4047713"/>
                </a:cubicBezTo>
                <a:cubicBezTo>
                  <a:pt x="84682" y="4020435"/>
                  <a:pt x="92089" y="3998420"/>
                  <a:pt x="96666" y="3980780"/>
                </a:cubicBezTo>
                <a:cubicBezTo>
                  <a:pt x="98580" y="3977851"/>
                  <a:pt x="106155" y="3945259"/>
                  <a:pt x="107651" y="3941872"/>
                </a:cubicBezTo>
                <a:cubicBezTo>
                  <a:pt x="111761" y="3922504"/>
                  <a:pt x="112043" y="3930219"/>
                  <a:pt x="118444" y="3897465"/>
                </a:cubicBezTo>
                <a:cubicBezTo>
                  <a:pt x="124996" y="3869981"/>
                  <a:pt x="127657" y="3841768"/>
                  <a:pt x="134545" y="3811132"/>
                </a:cubicBezTo>
                <a:cubicBezTo>
                  <a:pt x="143817" y="3778601"/>
                  <a:pt x="141464" y="3759343"/>
                  <a:pt x="145381" y="3746540"/>
                </a:cubicBezTo>
                <a:cubicBezTo>
                  <a:pt x="156739" y="3719637"/>
                  <a:pt x="147664" y="3711291"/>
                  <a:pt x="146587" y="3670275"/>
                </a:cubicBezTo>
                <a:cubicBezTo>
                  <a:pt x="154134" y="3638754"/>
                  <a:pt x="151397" y="3605028"/>
                  <a:pt x="165690" y="3580981"/>
                </a:cubicBezTo>
                <a:cubicBezTo>
                  <a:pt x="164433" y="3577837"/>
                  <a:pt x="163639" y="3574469"/>
                  <a:pt x="163175" y="3570960"/>
                </a:cubicBezTo>
                <a:lnTo>
                  <a:pt x="162665" y="3560693"/>
                </a:lnTo>
                <a:lnTo>
                  <a:pt x="163299" y="3559743"/>
                </a:lnTo>
                <a:cubicBezTo>
                  <a:pt x="165039" y="3554949"/>
                  <a:pt x="165246" y="3551528"/>
                  <a:pt x="164777" y="3548721"/>
                </a:cubicBezTo>
                <a:lnTo>
                  <a:pt x="163708" y="3545693"/>
                </a:lnTo>
                <a:lnTo>
                  <a:pt x="164286" y="3537938"/>
                </a:lnTo>
                <a:cubicBezTo>
                  <a:pt x="164273" y="3532672"/>
                  <a:pt x="164261" y="3527407"/>
                  <a:pt x="164247" y="3522141"/>
                </a:cubicBezTo>
                <a:lnTo>
                  <a:pt x="165343" y="3519672"/>
                </a:lnTo>
                <a:lnTo>
                  <a:pt x="167001" y="3496604"/>
                </a:lnTo>
                <a:lnTo>
                  <a:pt x="167547" y="3496517"/>
                </a:lnTo>
                <a:cubicBezTo>
                  <a:pt x="168811" y="3495796"/>
                  <a:pt x="169814" y="3494272"/>
                  <a:pt x="170301" y="3491023"/>
                </a:cubicBezTo>
                <a:cubicBezTo>
                  <a:pt x="177219" y="3499391"/>
                  <a:pt x="173541" y="3490314"/>
                  <a:pt x="174371" y="3479998"/>
                </a:cubicBezTo>
                <a:cubicBezTo>
                  <a:pt x="185299" y="3490692"/>
                  <a:pt x="183023" y="3459350"/>
                  <a:pt x="190228" y="3457434"/>
                </a:cubicBezTo>
                <a:cubicBezTo>
                  <a:pt x="190591" y="3449617"/>
                  <a:pt x="191174" y="3441542"/>
                  <a:pt x="192016" y="3433411"/>
                </a:cubicBezTo>
                <a:lnTo>
                  <a:pt x="192663" y="3428691"/>
                </a:lnTo>
                <a:cubicBezTo>
                  <a:pt x="192706" y="3428676"/>
                  <a:pt x="192750" y="3428659"/>
                  <a:pt x="192793" y="3428643"/>
                </a:cubicBezTo>
                <a:cubicBezTo>
                  <a:pt x="193186" y="3427720"/>
                  <a:pt x="193494" y="3426206"/>
                  <a:pt x="193710" y="3423760"/>
                </a:cubicBezTo>
                <a:cubicBezTo>
                  <a:pt x="193753" y="3422535"/>
                  <a:pt x="193797" y="3421310"/>
                  <a:pt x="193839" y="3420085"/>
                </a:cubicBezTo>
                <a:lnTo>
                  <a:pt x="195094" y="3410930"/>
                </a:lnTo>
                <a:lnTo>
                  <a:pt x="196311" y="3408092"/>
                </a:lnTo>
                <a:lnTo>
                  <a:pt x="197928" y="3407419"/>
                </a:lnTo>
                <a:cubicBezTo>
                  <a:pt x="197912" y="3407119"/>
                  <a:pt x="197897" y="3406820"/>
                  <a:pt x="197881" y="3406520"/>
                </a:cubicBezTo>
                <a:cubicBezTo>
                  <a:pt x="196231" y="3399306"/>
                  <a:pt x="192821" y="3396220"/>
                  <a:pt x="204222" y="3391015"/>
                </a:cubicBezTo>
                <a:cubicBezTo>
                  <a:pt x="202162" y="3374996"/>
                  <a:pt x="208811" y="3373934"/>
                  <a:pt x="213950" y="3354361"/>
                </a:cubicBezTo>
                <a:cubicBezTo>
                  <a:pt x="211218" y="3344737"/>
                  <a:pt x="213619" y="3338360"/>
                  <a:pt x="217699" y="3332639"/>
                </a:cubicBezTo>
                <a:cubicBezTo>
                  <a:pt x="218717" y="3312409"/>
                  <a:pt x="225688" y="3295747"/>
                  <a:pt x="229963" y="3273935"/>
                </a:cubicBezTo>
                <a:cubicBezTo>
                  <a:pt x="228293" y="3248488"/>
                  <a:pt x="239257" y="3238943"/>
                  <a:pt x="243785" y="3215621"/>
                </a:cubicBezTo>
                <a:cubicBezTo>
                  <a:pt x="237893" y="3192522"/>
                  <a:pt x="253940" y="3201000"/>
                  <a:pt x="259175" y="3189909"/>
                </a:cubicBezTo>
                <a:lnTo>
                  <a:pt x="259988" y="3186579"/>
                </a:lnTo>
                <a:lnTo>
                  <a:pt x="259980" y="3177264"/>
                </a:lnTo>
                <a:lnTo>
                  <a:pt x="259609" y="3173723"/>
                </a:lnTo>
                <a:cubicBezTo>
                  <a:pt x="259490" y="3171299"/>
                  <a:pt x="259588" y="3169704"/>
                  <a:pt x="259848" y="3168622"/>
                </a:cubicBezTo>
                <a:lnTo>
                  <a:pt x="259971" y="3168508"/>
                </a:lnTo>
                <a:cubicBezTo>
                  <a:pt x="259969" y="3166907"/>
                  <a:pt x="259968" y="3165307"/>
                  <a:pt x="259966" y="3163706"/>
                </a:cubicBezTo>
                <a:cubicBezTo>
                  <a:pt x="259691" y="3155577"/>
                  <a:pt x="259171" y="3147642"/>
                  <a:pt x="258467" y="3140064"/>
                </a:cubicBezTo>
                <a:cubicBezTo>
                  <a:pt x="265286" y="3134408"/>
                  <a:pt x="258805" y="3106027"/>
                  <a:pt x="270990" y="3110288"/>
                </a:cubicBezTo>
                <a:cubicBezTo>
                  <a:pt x="270407" y="3100106"/>
                  <a:pt x="265565" y="3093497"/>
                  <a:pt x="273494" y="3097704"/>
                </a:cubicBezTo>
                <a:cubicBezTo>
                  <a:pt x="273534" y="3094376"/>
                  <a:pt x="274313" y="3092401"/>
                  <a:pt x="275456" y="3091047"/>
                </a:cubicBezTo>
                <a:lnTo>
                  <a:pt x="275980" y="3090672"/>
                </a:lnTo>
                <a:lnTo>
                  <a:pt x="274486" y="3068004"/>
                </a:lnTo>
                <a:lnTo>
                  <a:pt x="275226" y="3065087"/>
                </a:lnTo>
                <a:lnTo>
                  <a:pt x="273050" y="3050191"/>
                </a:lnTo>
                <a:cubicBezTo>
                  <a:pt x="272889" y="3047647"/>
                  <a:pt x="272728" y="3045103"/>
                  <a:pt x="272566" y="3042559"/>
                </a:cubicBezTo>
                <a:lnTo>
                  <a:pt x="271107" y="3040271"/>
                </a:lnTo>
                <a:cubicBezTo>
                  <a:pt x="270265" y="3037872"/>
                  <a:pt x="270006" y="3034528"/>
                  <a:pt x="271065" y="3029072"/>
                </a:cubicBezTo>
                <a:lnTo>
                  <a:pt x="271558" y="3027835"/>
                </a:lnTo>
                <a:cubicBezTo>
                  <a:pt x="270688" y="3024705"/>
                  <a:pt x="268559" y="2982922"/>
                  <a:pt x="268717" y="2964245"/>
                </a:cubicBezTo>
                <a:cubicBezTo>
                  <a:pt x="279502" y="2933904"/>
                  <a:pt x="269365" y="2949568"/>
                  <a:pt x="272511" y="2915772"/>
                </a:cubicBezTo>
                <a:cubicBezTo>
                  <a:pt x="272017" y="2877552"/>
                  <a:pt x="270125" y="2850992"/>
                  <a:pt x="270356" y="2825842"/>
                </a:cubicBezTo>
                <a:cubicBezTo>
                  <a:pt x="269433" y="2814032"/>
                  <a:pt x="268938" y="2727859"/>
                  <a:pt x="273897" y="2734957"/>
                </a:cubicBezTo>
                <a:cubicBezTo>
                  <a:pt x="264242" y="2698391"/>
                  <a:pt x="277769" y="2677127"/>
                  <a:pt x="274458" y="2636572"/>
                </a:cubicBezTo>
                <a:cubicBezTo>
                  <a:pt x="287792" y="2615986"/>
                  <a:pt x="275829" y="2626668"/>
                  <a:pt x="279157" y="2604260"/>
                </a:cubicBezTo>
                <a:cubicBezTo>
                  <a:pt x="279270" y="2587221"/>
                  <a:pt x="288019" y="2599786"/>
                  <a:pt x="288131" y="2582747"/>
                </a:cubicBezTo>
                <a:cubicBezTo>
                  <a:pt x="260352" y="2545890"/>
                  <a:pt x="290145" y="2525479"/>
                  <a:pt x="282516" y="2478755"/>
                </a:cubicBezTo>
                <a:lnTo>
                  <a:pt x="287359" y="2451804"/>
                </a:lnTo>
                <a:cubicBezTo>
                  <a:pt x="285426" y="2443087"/>
                  <a:pt x="285710" y="2414879"/>
                  <a:pt x="289577" y="2408801"/>
                </a:cubicBezTo>
                <a:cubicBezTo>
                  <a:pt x="290424" y="2402768"/>
                  <a:pt x="289064" y="2396183"/>
                  <a:pt x="293203" y="2392670"/>
                </a:cubicBezTo>
                <a:cubicBezTo>
                  <a:pt x="295637" y="2379564"/>
                  <a:pt x="301233" y="2349549"/>
                  <a:pt x="304183" y="2330165"/>
                </a:cubicBezTo>
                <a:cubicBezTo>
                  <a:pt x="298973" y="2319718"/>
                  <a:pt x="309550" y="2303314"/>
                  <a:pt x="310900" y="2276363"/>
                </a:cubicBezTo>
                <a:cubicBezTo>
                  <a:pt x="304874" y="2264930"/>
                  <a:pt x="311891" y="2258198"/>
                  <a:pt x="303909" y="2236310"/>
                </a:cubicBezTo>
                <a:cubicBezTo>
                  <a:pt x="304734" y="2235412"/>
                  <a:pt x="305502" y="2234293"/>
                  <a:pt x="306187" y="2232984"/>
                </a:cubicBezTo>
                <a:cubicBezTo>
                  <a:pt x="310170" y="2225381"/>
                  <a:pt x="310605" y="2213194"/>
                  <a:pt x="307158" y="2205763"/>
                </a:cubicBezTo>
                <a:cubicBezTo>
                  <a:pt x="296601" y="2170883"/>
                  <a:pt x="306474" y="2175442"/>
                  <a:pt x="304860" y="2145703"/>
                </a:cubicBezTo>
                <a:cubicBezTo>
                  <a:pt x="304314" y="2112090"/>
                  <a:pt x="314083" y="2134724"/>
                  <a:pt x="304273" y="2092533"/>
                </a:cubicBezTo>
                <a:cubicBezTo>
                  <a:pt x="308983" y="2088154"/>
                  <a:pt x="303590" y="2066396"/>
                  <a:pt x="301642" y="2057359"/>
                </a:cubicBezTo>
                <a:cubicBezTo>
                  <a:pt x="301720" y="2041038"/>
                  <a:pt x="313213" y="2032807"/>
                  <a:pt x="306736" y="2016105"/>
                </a:cubicBezTo>
                <a:cubicBezTo>
                  <a:pt x="312847" y="2019262"/>
                  <a:pt x="310007" y="1975377"/>
                  <a:pt x="316234" y="1983129"/>
                </a:cubicBezTo>
                <a:cubicBezTo>
                  <a:pt x="322177" y="1972692"/>
                  <a:pt x="313034" y="1967129"/>
                  <a:pt x="318238" y="1956745"/>
                </a:cubicBezTo>
                <a:cubicBezTo>
                  <a:pt x="319718" y="1944884"/>
                  <a:pt x="311423" y="1963350"/>
                  <a:pt x="311341" y="1950160"/>
                </a:cubicBezTo>
                <a:lnTo>
                  <a:pt x="323556" y="1879546"/>
                </a:lnTo>
                <a:cubicBezTo>
                  <a:pt x="320263" y="1869846"/>
                  <a:pt x="322312" y="1862247"/>
                  <a:pt x="326085" y="1854893"/>
                </a:cubicBezTo>
                <a:cubicBezTo>
                  <a:pt x="325955" y="1832625"/>
                  <a:pt x="332007" y="1812578"/>
                  <a:pt x="335058" y="1787684"/>
                </a:cubicBezTo>
                <a:cubicBezTo>
                  <a:pt x="331933" y="1760490"/>
                  <a:pt x="342400" y="1747069"/>
                  <a:pt x="345620" y="1720464"/>
                </a:cubicBezTo>
                <a:cubicBezTo>
                  <a:pt x="337355" y="1693643"/>
                  <a:pt x="360215" y="1703686"/>
                  <a:pt x="360760" y="1681196"/>
                </a:cubicBezTo>
                <a:cubicBezTo>
                  <a:pt x="353923" y="1644243"/>
                  <a:pt x="368449" y="1682451"/>
                  <a:pt x="368483" y="1625881"/>
                </a:cubicBezTo>
                <a:cubicBezTo>
                  <a:pt x="367181" y="1622619"/>
                  <a:pt x="369088" y="1615868"/>
                  <a:pt x="371077" y="1616704"/>
                </a:cubicBezTo>
                <a:cubicBezTo>
                  <a:pt x="371005" y="1604306"/>
                  <a:pt x="384453" y="1569256"/>
                  <a:pt x="383008" y="1551493"/>
                </a:cubicBezTo>
                <a:cubicBezTo>
                  <a:pt x="390598" y="1517303"/>
                  <a:pt x="381821" y="1500132"/>
                  <a:pt x="384834" y="1475233"/>
                </a:cubicBezTo>
                <a:cubicBezTo>
                  <a:pt x="393221" y="1446677"/>
                  <a:pt x="400498" y="1430031"/>
                  <a:pt x="418371" y="1380155"/>
                </a:cubicBezTo>
                <a:lnTo>
                  <a:pt x="469641" y="1210871"/>
                </a:lnTo>
                <a:cubicBezTo>
                  <a:pt x="507460" y="1148093"/>
                  <a:pt x="486915" y="1066841"/>
                  <a:pt x="489701" y="1028427"/>
                </a:cubicBezTo>
                <a:cubicBezTo>
                  <a:pt x="478454" y="1012506"/>
                  <a:pt x="490925" y="999600"/>
                  <a:pt x="486354" y="980383"/>
                </a:cubicBezTo>
                <a:cubicBezTo>
                  <a:pt x="483880" y="937629"/>
                  <a:pt x="471099" y="895192"/>
                  <a:pt x="479762" y="839699"/>
                </a:cubicBezTo>
                <a:cubicBezTo>
                  <a:pt x="444550" y="814685"/>
                  <a:pt x="465776" y="749644"/>
                  <a:pt x="445664" y="696545"/>
                </a:cubicBezTo>
                <a:cubicBezTo>
                  <a:pt x="441558" y="665722"/>
                  <a:pt x="459046" y="617297"/>
                  <a:pt x="440047" y="606615"/>
                </a:cubicBezTo>
                <a:cubicBezTo>
                  <a:pt x="451675" y="592509"/>
                  <a:pt x="432892" y="579307"/>
                  <a:pt x="431225" y="563889"/>
                </a:cubicBezTo>
                <a:cubicBezTo>
                  <a:pt x="438618" y="551582"/>
                  <a:pt x="432225" y="545475"/>
                  <a:pt x="430803" y="534294"/>
                </a:cubicBezTo>
                <a:cubicBezTo>
                  <a:pt x="435364" y="529230"/>
                  <a:pt x="435126" y="519767"/>
                  <a:pt x="429777" y="516548"/>
                </a:cubicBezTo>
                <a:cubicBezTo>
                  <a:pt x="417444" y="521116"/>
                  <a:pt x="423596" y="488251"/>
                  <a:pt x="415090" y="485808"/>
                </a:cubicBezTo>
                <a:cubicBezTo>
                  <a:pt x="413316" y="466733"/>
                  <a:pt x="424116" y="383903"/>
                  <a:pt x="410499" y="369873"/>
                </a:cubicBezTo>
                <a:cubicBezTo>
                  <a:pt x="404034" y="331308"/>
                  <a:pt x="425696" y="275570"/>
                  <a:pt x="425314" y="259180"/>
                </a:cubicBezTo>
                <a:cubicBezTo>
                  <a:pt x="450188" y="242918"/>
                  <a:pt x="384634" y="163766"/>
                  <a:pt x="383240" y="94173"/>
                </a:cubicBezTo>
                <a:cubicBezTo>
                  <a:pt x="385641" y="84795"/>
                  <a:pt x="385609" y="79782"/>
                  <a:pt x="379938" y="77267"/>
                </a:cubicBezTo>
                <a:cubicBezTo>
                  <a:pt x="378301" y="68220"/>
                  <a:pt x="376144" y="54774"/>
                  <a:pt x="373430" y="3885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Light Bulb and Gear">
            <a:extLst>
              <a:ext uri="{FF2B5EF4-FFF2-40B4-BE49-F238E27FC236}">
                <a16:creationId xmlns:a16="http://schemas.microsoft.com/office/drawing/2014/main" id="{0AFA94BB-5D15-57FE-9579-9B33D9D2E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633" y="1454050"/>
            <a:ext cx="1619068" cy="37201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8B1A5-C013-7640-8105-BBF3C131B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334" y="209862"/>
            <a:ext cx="9896846" cy="6430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Attribution Theory:   the way people think about the causes of their successes and failures in life was what really mattered-- it</a:t>
            </a:r>
            <a:r>
              <a:rPr lang="ja-JP" altLang="en-US" sz="2000">
                <a:latin typeface="Calibri" charset="0"/>
                <a:ea typeface="ＭＳ Ｐゴシック" charset="0"/>
                <a:cs typeface="Arial" charset="0"/>
              </a:rPr>
              <a:t>’</a:t>
            </a:r>
            <a:r>
              <a:rPr lang="en-US" altLang="ja-JP" sz="2000" dirty="0">
                <a:latin typeface="Calibri" charset="0"/>
                <a:ea typeface="ＭＳ Ｐゴシック" charset="0"/>
                <a:cs typeface="Arial" charset="0"/>
              </a:rPr>
              <a:t>s what they attribute it to that</a:t>
            </a:r>
            <a:r>
              <a:rPr lang="ja-JP" altLang="en-US" sz="2000">
                <a:latin typeface="Calibri" charset="0"/>
                <a:ea typeface="ＭＳ Ｐゴシック" charset="0"/>
                <a:cs typeface="Arial" charset="0"/>
              </a:rPr>
              <a:t>‘</a:t>
            </a:r>
            <a:r>
              <a:rPr lang="en-US" altLang="ja-JP" sz="2000" dirty="0">
                <a:latin typeface="Calibri" charset="0"/>
                <a:ea typeface="ＭＳ Ｐゴシック" charset="0"/>
                <a:cs typeface="Arial" charset="0"/>
              </a:rPr>
              <a:t>s meaningful</a:t>
            </a:r>
            <a:br>
              <a:rPr lang="en-US" altLang="ja-JP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altLang="ja-JP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Be aware of the language you use:  If you use words like always and never when talking about unfavorable  events in your life </a:t>
            </a:r>
            <a:r>
              <a:rPr lang="en-US" sz="2000" dirty="0">
                <a:latin typeface="Calibri" charset="0"/>
                <a:ea typeface="ＭＳ Ｐゴシック" charset="0"/>
                <a:cs typeface="Arial" charset="0"/>
                <a:sym typeface="Wingdings" charset="0"/>
              </a:rPr>
              <a:t> you will likely be a pessimist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 	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If you use words like sometimes and lately as qualifiers you can blame unfavorable events on transient conditions and have an optimistic style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Try to get accustomed to using words like: 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  			probable, highly probable, likely, highly likely, less likely, 				to the extent that …..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Permanence: refers to people who give up easily because they believe the causes of bad events happening to them are permanent-- they believe it will persist and always affect their lives.</a:t>
            </a: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br>
              <a:rPr lang="en-US" sz="2000" dirty="0">
                <a:latin typeface="Calibri" charset="0"/>
                <a:ea typeface="ＭＳ Ｐゴシック" charset="0"/>
                <a:cs typeface="Arial" charset="0"/>
              </a:rPr>
            </a:br>
            <a:r>
              <a:rPr lang="en-US" sz="2000" dirty="0">
                <a:latin typeface="Calibri" charset="0"/>
                <a:ea typeface="ＭＳ Ｐゴシック" charset="0"/>
                <a:cs typeface="Arial" charset="0"/>
              </a:rPr>
              <a:t>Optimism:  	optimistic people explain good events to themselves in terms of 			permanent causes like their abilities and traits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2683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AFD426E4-D7FD-12CB-4D75-5F290E31D6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49" r="12459"/>
          <a:stretch/>
        </p:blipFill>
        <p:spPr>
          <a:xfrm>
            <a:off x="20" y="10"/>
            <a:ext cx="4332137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D3335-C7BC-DE48-AA20-87F3227A2D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2157" y="299802"/>
            <a:ext cx="7540053" cy="62958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ea typeface="ＭＳ Ｐゴシック" charset="0"/>
                <a:cs typeface="Avenir Book"/>
              </a:rPr>
              <a:t>People who believe positive events are attributed to permanent causes such as their skills and effort try harder after they succeed.</a:t>
            </a:r>
            <a:br>
              <a:rPr lang="en-US" sz="2400" dirty="0">
                <a:ea typeface="ＭＳ Ｐゴシック" charset="0"/>
                <a:cs typeface="Avenir Book"/>
              </a:rPr>
            </a:br>
            <a:br>
              <a:rPr lang="en-US" sz="2400" dirty="0">
                <a:ea typeface="ＭＳ Ｐゴシック" charset="0"/>
                <a:cs typeface="Avenir Book"/>
              </a:rPr>
            </a:br>
            <a:r>
              <a:rPr lang="en-US" sz="2400" dirty="0">
                <a:ea typeface="ＭＳ Ｐゴシック" charset="0"/>
                <a:cs typeface="Avenir Book"/>
              </a:rPr>
              <a:t>Pervasiveness: people who make universal explanations for their failures give up on everything when failure comes in one area of their life.</a:t>
            </a:r>
            <a:br>
              <a:rPr lang="en-US" sz="2400" dirty="0">
                <a:ea typeface="ＭＳ Ｐゴシック" charset="0"/>
                <a:cs typeface="Avenir Book"/>
              </a:rPr>
            </a:br>
            <a:br>
              <a:rPr lang="en-US" sz="2400" dirty="0">
                <a:ea typeface="ＭＳ Ｐゴシック" charset="0"/>
                <a:cs typeface="Avenir Book"/>
              </a:rPr>
            </a:br>
            <a:r>
              <a:rPr lang="en-US" sz="2400" dirty="0">
                <a:ea typeface="ＭＳ Ｐゴシック" charset="0"/>
                <a:cs typeface="Avenir Book"/>
              </a:rPr>
              <a:t>People who make specific explanations may become helpless in that one area of their life and move on with their life.</a:t>
            </a:r>
            <a:br>
              <a:rPr lang="en-US" sz="2400" dirty="0">
                <a:ea typeface="ＭＳ Ｐゴシック" charset="0"/>
                <a:cs typeface="Avenir Book"/>
              </a:rPr>
            </a:br>
            <a:br>
              <a:rPr lang="en-US" sz="2400" dirty="0">
                <a:ea typeface="ＭＳ Ｐゴシック" charset="0"/>
                <a:cs typeface="Avenir Book"/>
              </a:rPr>
            </a:br>
            <a:r>
              <a:rPr lang="en-US" sz="2400" dirty="0">
                <a:ea typeface="ＭＳ Ｐゴシック" charset="0"/>
                <a:cs typeface="Avenir Book"/>
              </a:rPr>
              <a:t>Universal Explanations: these produce helplessness across many situations and specific explanations produce helplessness only in the problem area.</a:t>
            </a:r>
            <a:br>
              <a:rPr lang="en-US" sz="2400" dirty="0">
                <a:ea typeface="ＭＳ Ｐゴシック" charset="0"/>
                <a:cs typeface="Avenir Book"/>
              </a:rPr>
            </a:br>
            <a:br>
              <a:rPr lang="en-US" sz="2400" dirty="0">
                <a:ea typeface="ＭＳ Ｐゴシック" charset="0"/>
                <a:cs typeface="Avenir Book"/>
              </a:rPr>
            </a:br>
            <a:r>
              <a:rPr lang="en-US" sz="2400" dirty="0">
                <a:ea typeface="ＭＳ Ｐゴシック" charset="0"/>
                <a:cs typeface="Avenir Book"/>
              </a:rPr>
              <a:t>Permanent causes produce helplessness far into the future and universal causes produce helplessness throughout life.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483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ite stones balanced in a stack">
            <a:extLst>
              <a:ext uri="{FF2B5EF4-FFF2-40B4-BE49-F238E27FC236}">
                <a16:creationId xmlns:a16="http://schemas.microsoft.com/office/drawing/2014/main" id="{456A7CCC-DB92-24A0-8078-64B052C96B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342" r="-2" b="-2"/>
          <a:stretch/>
        </p:blipFill>
        <p:spPr>
          <a:xfrm>
            <a:off x="-1" y="-2"/>
            <a:ext cx="2923083" cy="6858002"/>
          </a:xfrm>
          <a:prstGeom prst="rect">
            <a:avLst/>
          </a:prstGeom>
        </p:spPr>
      </p:pic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227024-8CB5-9542-B4AC-C69BDA64F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824" y="405686"/>
            <a:ext cx="8559385" cy="448754"/>
          </a:xfrm>
        </p:spPr>
        <p:txBody>
          <a:bodyPr>
            <a:normAutofit fontScale="90000"/>
          </a:bodyPr>
          <a:lstStyle/>
          <a:p>
            <a:r>
              <a:rPr lang="en-US" sz="3400" dirty="0"/>
              <a:t>Psychotherapy and Complementary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6A6A-E43D-1145-BB9A-FC2140B71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984" y="854440"/>
            <a:ext cx="8919147" cy="5891134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000" dirty="0"/>
              <a:t>Interpersonal psychotherapy (IPT)</a:t>
            </a:r>
          </a:p>
          <a:p>
            <a:endParaRPr lang="en-US" sz="2000" dirty="0"/>
          </a:p>
          <a:p>
            <a:pPr lvl="1"/>
            <a:r>
              <a:rPr lang="en-US" sz="2000" dirty="0"/>
              <a:t>Short-term psychodynamic therapy</a:t>
            </a:r>
          </a:p>
          <a:p>
            <a:pPr lvl="1"/>
            <a:r>
              <a:rPr lang="en-US" sz="2000" dirty="0"/>
              <a:t>Focus on current relationships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Cognitive therapy</a:t>
            </a:r>
          </a:p>
          <a:p>
            <a:endParaRPr lang="en-US" sz="2000" dirty="0"/>
          </a:p>
          <a:p>
            <a:pPr lvl="1"/>
            <a:r>
              <a:rPr lang="en-US" sz="2000" dirty="0"/>
              <a:t>Monitor and identify automatic thoughts</a:t>
            </a:r>
          </a:p>
          <a:p>
            <a:pPr lvl="2"/>
            <a:r>
              <a:rPr lang="en-US" dirty="0"/>
              <a:t>Replace negative thoughts with more neutral or positive thoughts</a:t>
            </a:r>
          </a:p>
          <a:p>
            <a:pPr lvl="2"/>
            <a:r>
              <a:rPr lang="en-US" dirty="0"/>
              <a:t>Challenging irrational thoughts about self</a:t>
            </a:r>
          </a:p>
          <a:p>
            <a:pPr lvl="2"/>
            <a:endParaRPr lang="en-US" dirty="0"/>
          </a:p>
          <a:p>
            <a:r>
              <a:rPr lang="en-US" sz="2000" dirty="0"/>
              <a:t>Mindfulness-based cognitive therapy (MBCT)</a:t>
            </a:r>
          </a:p>
          <a:p>
            <a:endParaRPr lang="en-US" sz="2000" dirty="0"/>
          </a:p>
          <a:p>
            <a:pPr lvl="1"/>
            <a:r>
              <a:rPr lang="en-US" sz="2000" dirty="0"/>
              <a:t>Strategies, including meditation, to prevent relapse</a:t>
            </a:r>
          </a:p>
          <a:p>
            <a:pPr lvl="1"/>
            <a:endParaRPr lang="en-US" sz="2000" dirty="0"/>
          </a:p>
          <a:p>
            <a:r>
              <a:rPr lang="en-US" sz="2000" dirty="0"/>
              <a:t>Behavioral activation (BA) therapy</a:t>
            </a:r>
          </a:p>
          <a:p>
            <a:endParaRPr lang="en-US" sz="2000" dirty="0"/>
          </a:p>
          <a:p>
            <a:pPr lvl="1"/>
            <a:r>
              <a:rPr lang="en-US" sz="2000" dirty="0"/>
              <a:t>Increase participation in positively reinforcing activities to disrupt spiral of depression, withdrawal, and avoidance</a:t>
            </a:r>
          </a:p>
          <a:p>
            <a:pPr marL="0" indent="0">
              <a:buNone/>
            </a:pP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871065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48E77-3443-F011-8CCA-9B10AD9226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689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D28678-9628-0F49-891A-E3BE7FDD0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813" y="419725"/>
            <a:ext cx="4901783" cy="5757238"/>
          </a:xfrm>
        </p:spPr>
        <p:txBody>
          <a:bodyPr>
            <a:normAutofit/>
          </a:bodyPr>
          <a:lstStyle/>
          <a:p>
            <a:r>
              <a:rPr lang="en-US" sz="2000" dirty="0"/>
              <a:t>Electroconvulsive therapy (ECT)</a:t>
            </a:r>
          </a:p>
          <a:p>
            <a:endParaRPr lang="en-US" sz="2000" dirty="0"/>
          </a:p>
          <a:p>
            <a:pPr lvl="1"/>
            <a:r>
              <a:rPr lang="en-US" sz="2000" dirty="0"/>
              <a:t>Reserved for treatment non-responders</a:t>
            </a:r>
          </a:p>
          <a:p>
            <a:pPr lvl="1"/>
            <a:r>
              <a:rPr lang="en-US" sz="2000" dirty="0"/>
              <a:t>Induce brain seizure and momentary unconsciousness</a:t>
            </a:r>
          </a:p>
          <a:p>
            <a:pPr marL="548640" lvl="2" indent="0">
              <a:buNone/>
            </a:pPr>
            <a:endParaRPr lang="en-US" i="1" dirty="0"/>
          </a:p>
          <a:p>
            <a:pPr lvl="2"/>
            <a:endParaRPr lang="en-US" i="1" dirty="0"/>
          </a:p>
          <a:p>
            <a:pPr lvl="1"/>
            <a:r>
              <a:rPr lang="en-US" sz="2000" dirty="0"/>
              <a:t>Side effects</a:t>
            </a:r>
          </a:p>
          <a:p>
            <a:pPr lvl="1"/>
            <a:endParaRPr lang="en-US" sz="2000" dirty="0"/>
          </a:p>
          <a:p>
            <a:pPr lvl="2"/>
            <a:r>
              <a:rPr lang="en-US" dirty="0"/>
              <a:t>Memory loss</a:t>
            </a:r>
          </a:p>
          <a:p>
            <a:pPr lvl="2"/>
            <a:endParaRPr lang="en-US" dirty="0"/>
          </a:p>
          <a:p>
            <a:pPr lvl="1"/>
            <a:r>
              <a:rPr lang="en-US" sz="2000" dirty="0"/>
              <a:t>ECT more effective than medications</a:t>
            </a:r>
          </a:p>
          <a:p>
            <a:pPr lvl="2"/>
            <a:r>
              <a:rPr lang="en-US" dirty="0"/>
              <a:t>Unclear how ECT works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90663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E4C07-DF7B-C749-B5B1-EF823B429B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774"/>
            <a:ext cx="10515600" cy="583218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p12e_tab_05_07.jpg">
            <a:extLst>
              <a:ext uri="{FF2B5EF4-FFF2-40B4-BE49-F238E27FC236}">
                <a16:creationId xmlns:a16="http://schemas.microsoft.com/office/drawing/2014/main" id="{6066F40F-889A-A04C-A0F4-10083A8B84C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7635" y="344773"/>
            <a:ext cx="10344987" cy="583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95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EC6E146-DDE2-581D-E475-C70809251C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21032" b="29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209A4C-78F8-39A0-C611-FBF268E92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1027440"/>
              </p:ext>
            </p:extLst>
          </p:nvPr>
        </p:nvGraphicFramePr>
        <p:xfrm>
          <a:off x="389744" y="389744"/>
          <a:ext cx="11482466" cy="6011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09497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1280</Words>
  <Application>Microsoft Macintosh PowerPoint</Application>
  <PresentationFormat>Widescreen</PresentationFormat>
  <Paragraphs>164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 2</vt:lpstr>
      <vt:lpstr>Office Theme</vt:lpstr>
      <vt:lpstr>Bipolar and Related Disorders</vt:lpstr>
      <vt:lpstr>PowerPoint Presentation</vt:lpstr>
      <vt:lpstr>PowerPoint Presentation</vt:lpstr>
      <vt:lpstr>PowerPoint Presentation</vt:lpstr>
      <vt:lpstr>DSM-5 Criteria for Manic and Hypomanic Episodes</vt:lpstr>
      <vt:lpstr>Bipolar Disorders</vt:lpstr>
      <vt:lpstr>Cyclothymia</vt:lpstr>
      <vt:lpstr>Etiology of Mood Disorders</vt:lpstr>
      <vt:lpstr>Etiology: Social &amp; Environmental Factors</vt:lpstr>
      <vt:lpstr>Etiology: Psychological Factors</vt:lpstr>
      <vt:lpstr>PowerPoint Presentation</vt:lpstr>
      <vt:lpstr>PowerPoint Presentation</vt:lpstr>
      <vt:lpstr>Psychotherapy and Complementary Approaches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and Related Disorders</dc:title>
  <dc:creator>Levy, Elijah</dc:creator>
  <cp:lastModifiedBy>Levy, Elijah</cp:lastModifiedBy>
  <cp:revision>23</cp:revision>
  <dcterms:created xsi:type="dcterms:W3CDTF">2024-01-14T00:26:10Z</dcterms:created>
  <dcterms:modified xsi:type="dcterms:W3CDTF">2024-01-18T01:55:41Z</dcterms:modified>
</cp:coreProperties>
</file>